
<file path=[Content_Types].xml><?xml version="1.0" encoding="utf-8"?>
<Types xmlns="http://schemas.openxmlformats.org/package/2006/content-types">
  <Default Extension="png" ContentType="image/png"/>
  <Default Extension="mp3" ContentType="audio/mpeg"/>
  <Default Extension="tmp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85" r:id="rId5"/>
    <p:sldId id="287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1" r:id="rId23"/>
    <p:sldId id="396" r:id="rId24"/>
    <p:sldId id="392" r:id="rId25"/>
    <p:sldId id="393" r:id="rId26"/>
    <p:sldId id="394" r:id="rId27"/>
    <p:sldId id="395" r:id="rId28"/>
    <p:sldId id="350" r:id="rId29"/>
    <p:sldId id="352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97" r:id="rId38"/>
    <p:sldId id="319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9" autoAdjust="0"/>
    <p:restoredTop sz="94434" autoAdjust="0"/>
  </p:normalViewPr>
  <p:slideViewPr>
    <p:cSldViewPr snapToGrid="0" showGuides="1">
      <p:cViewPr varScale="1">
        <p:scale>
          <a:sx n="69" d="100"/>
          <a:sy n="69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9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96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0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4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25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6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11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910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59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06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685" y="152400"/>
            <a:ext cx="10390716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0"/>
            <a:ext cx="10363200" cy="464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0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685" y="152400"/>
            <a:ext cx="10390716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685" y="152400"/>
            <a:ext cx="10390716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0" y="1600200"/>
            <a:ext cx="10363200" cy="4648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  <p:sldLayoutId id="2147483672" r:id="rId7"/>
    <p:sldLayoutId id="2147483673" r:id="rId8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1: TỔNG QUAN VỀ HQT CSDL</a:t>
            </a:r>
            <a:endParaRPr lang="en-US" altLang="zh-CN" sz="32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216967" y="1514450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92441" y="2366608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26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9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0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296935" y="249703"/>
            <a:ext cx="1100173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ĐỊNH NGHĨA HỆ QUẢN TRỊ CSDL VÀ CÁC TÍNH NĂNG (2/3)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1" y="865256"/>
            <a:ext cx="8124826" cy="557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8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6935" y="749765"/>
            <a:ext cx="7832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2.2 </a:t>
            </a:r>
            <a:r>
              <a:rPr lang="vi-VN" sz="3200" b="1" dirty="0" smtClean="0">
                <a:solidFill>
                  <a:srgbClr val="0070C0"/>
                </a:solidFill>
              </a:rPr>
              <a:t>Các </a:t>
            </a:r>
            <a:r>
              <a:rPr lang="en-US" sz="3200" b="1" dirty="0" err="1" smtClean="0">
                <a:solidFill>
                  <a:srgbClr val="0070C0"/>
                </a:solidFill>
              </a:rPr>
              <a:t>tính</a:t>
            </a:r>
            <a:r>
              <a:rPr lang="vi-VN" sz="3200" b="1" dirty="0" smtClean="0">
                <a:solidFill>
                  <a:srgbClr val="0070C0"/>
                </a:solidFill>
              </a:rPr>
              <a:t> </a:t>
            </a:r>
            <a:r>
              <a:rPr lang="vi-VN" sz="3200" b="1" dirty="0">
                <a:solidFill>
                  <a:srgbClr val="0070C0"/>
                </a:solidFill>
              </a:rPr>
              <a:t>năng của hệ quản trị CSDL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6935" y="249703"/>
            <a:ext cx="1100173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ĐỊNH NGHĨA HỆ QUẢN TRỊ CSDL VÀ CÁC TÍNH NĂNG (3/3)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85181" y="1334540"/>
            <a:ext cx="10816307" cy="5562600"/>
          </a:xfrm>
        </p:spPr>
        <p:txBody>
          <a:bodyPr/>
          <a:lstStyle/>
          <a:p>
            <a:pPr lvl="1" eaLnBrk="1" hangingPunct="1"/>
            <a:r>
              <a:rPr lang="vi-VN" sz="2800" b="1" dirty="0" smtClean="0"/>
              <a:t>Lưu trữ, truy xuất và cập nhật dữ liệu</a:t>
            </a:r>
          </a:p>
          <a:p>
            <a:pPr lvl="2" eaLnBrk="1" hangingPunct="1"/>
            <a:r>
              <a:rPr lang="vi-VN" sz="2400" dirty="0" smtClean="0"/>
              <a:t>Ngôn ngữ  định nghĩa dữ liệu</a:t>
            </a:r>
            <a:r>
              <a:rPr lang="en-US" sz="2400" dirty="0" smtClean="0"/>
              <a:t> </a:t>
            </a:r>
            <a:r>
              <a:rPr lang="vi-VN" sz="2400" dirty="0" smtClean="0"/>
              <a:t>(DDL-</a:t>
            </a:r>
            <a:r>
              <a:rPr lang="vi-VN" sz="2400" i="1" dirty="0" smtClean="0"/>
              <a:t>Data Definition Language</a:t>
            </a:r>
            <a:r>
              <a:rPr lang="vi-VN" sz="2400" dirty="0" smtClean="0"/>
              <a:t>)</a:t>
            </a:r>
          </a:p>
          <a:p>
            <a:pPr lvl="2" eaLnBrk="1" hangingPunct="1"/>
            <a:r>
              <a:rPr lang="vi-VN" sz="2400" dirty="0" smtClean="0"/>
              <a:t>Ngôn ngữ thao tác dữ liệu</a:t>
            </a:r>
            <a:r>
              <a:rPr lang="en-US" sz="2400" dirty="0" smtClean="0"/>
              <a:t> </a:t>
            </a:r>
            <a:r>
              <a:rPr lang="vi-VN" sz="2400" dirty="0" smtClean="0"/>
              <a:t>(DML-</a:t>
            </a:r>
            <a:r>
              <a:rPr lang="vi-VN" sz="2400" i="1" dirty="0" smtClean="0"/>
              <a:t>Data Manipulation Language</a:t>
            </a:r>
            <a:r>
              <a:rPr lang="vi-VN" sz="2400" dirty="0" smtClean="0"/>
              <a:t>)</a:t>
            </a:r>
          </a:p>
          <a:p>
            <a:pPr lvl="1" eaLnBrk="1" hangingPunct="1"/>
            <a:r>
              <a:rPr lang="vi-VN" sz="2800" b="1" dirty="0" smtClean="0"/>
              <a:t>Quản lý giao tác (</a:t>
            </a:r>
            <a:r>
              <a:rPr lang="vi-VN" sz="2800" b="1" i="1" dirty="0" smtClean="0"/>
              <a:t>transaction management</a:t>
            </a:r>
            <a:r>
              <a:rPr lang="vi-VN" sz="2800" b="1" dirty="0" smtClean="0"/>
              <a:t>).</a:t>
            </a:r>
          </a:p>
          <a:p>
            <a:pPr lvl="1" eaLnBrk="1" hangingPunct="1"/>
            <a:r>
              <a:rPr lang="vi-VN" sz="2800" b="1" dirty="0" smtClean="0"/>
              <a:t>Điều khiển tương tranh (</a:t>
            </a:r>
            <a:r>
              <a:rPr lang="vi-VN" sz="2800" b="1" i="1" dirty="0" smtClean="0"/>
              <a:t>concurrency control</a:t>
            </a:r>
            <a:r>
              <a:rPr lang="vi-VN" sz="2800" b="1" dirty="0" smtClean="0"/>
              <a:t>)</a:t>
            </a:r>
          </a:p>
          <a:p>
            <a:pPr lvl="1" eaLnBrk="1" hangingPunct="1"/>
            <a:r>
              <a:rPr lang="vi-VN" sz="2800" b="1" dirty="0" smtClean="0"/>
              <a:t>Chép lưu và phục hồi dữ liệu.</a:t>
            </a:r>
          </a:p>
          <a:p>
            <a:pPr lvl="1" eaLnBrk="1" hangingPunct="1"/>
            <a:r>
              <a:rPr lang="vi-VN" sz="2800" b="1" dirty="0" smtClean="0"/>
              <a:t>Bảo mật dữ liệu</a:t>
            </a:r>
          </a:p>
          <a:p>
            <a:pPr lvl="2" eaLnBrk="1" hangingPunct="1"/>
            <a:r>
              <a:rPr lang="vi-VN" sz="2400" dirty="0" smtClean="0"/>
              <a:t>Ngôn ngữ điều khiển dữ liệu (DCL- </a:t>
            </a:r>
            <a:r>
              <a:rPr lang="en-US" sz="2400" i="1" dirty="0" smtClean="0"/>
              <a:t>D</a:t>
            </a:r>
            <a:r>
              <a:rPr lang="vi-VN" sz="2400" i="1" dirty="0" smtClean="0"/>
              <a:t>ata Control Language).</a:t>
            </a:r>
          </a:p>
          <a:p>
            <a:pPr lvl="1" eaLnBrk="1" hangingPunct="1"/>
            <a:r>
              <a:rPr lang="vi-VN" sz="2800" b="1" dirty="0" smtClean="0"/>
              <a:t>Hỗ trợ truyền thông dữ liệu.</a:t>
            </a:r>
          </a:p>
          <a:p>
            <a:pPr lvl="1" eaLnBrk="1" hangingPunct="1"/>
            <a:r>
              <a:rPr lang="vi-VN" sz="2800" b="1" dirty="0" smtClean="0"/>
              <a:t>Duy trì tính toàn vẹn / nhất quán dữ liệu.</a:t>
            </a:r>
          </a:p>
          <a:p>
            <a:pPr lvl="1" eaLnBrk="1" hangingPunct="1"/>
            <a:r>
              <a:rPr lang="vi-VN" sz="2800" b="1" dirty="0" smtClean="0"/>
              <a:t>Cung cấp các tiện ích.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75003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0186" y="1423988"/>
            <a:ext cx="10072689" cy="3581400"/>
          </a:xfrm>
        </p:spPr>
        <p:txBody>
          <a:bodyPr/>
          <a:lstStyle/>
          <a:p>
            <a:pPr algn="just">
              <a:spcBef>
                <a:spcPts val="1700"/>
              </a:spcBef>
            </a:pPr>
            <a:r>
              <a:rPr lang="en-US" sz="3200" dirty="0" err="1"/>
              <a:t>Các</a:t>
            </a:r>
            <a:r>
              <a:rPr lang="en-US" sz="3200" dirty="0"/>
              <a:t> CSDL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 err="1"/>
              <a:t>dựa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liêu</a:t>
            </a:r>
            <a:r>
              <a:rPr lang="en-US" sz="3200" dirty="0"/>
              <a:t>.</a:t>
            </a:r>
          </a:p>
          <a:p>
            <a:pPr algn="just">
              <a:spcBef>
                <a:spcPts val="1700"/>
              </a:spcBef>
            </a:pP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kho</a:t>
            </a:r>
            <a:r>
              <a:rPr lang="en-US" sz="3200" dirty="0"/>
              <a:t> </a:t>
            </a:r>
            <a:r>
              <a:rPr lang="en-US" sz="3200" dirty="0" err="1"/>
              <a:t>chứa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(container)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trữ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/>
              <a:t>kho</a:t>
            </a:r>
            <a:r>
              <a:rPr lang="en-US" sz="3200" dirty="0"/>
              <a:t> </a:t>
            </a:r>
            <a:r>
              <a:rPr lang="en-US" sz="3200" dirty="0" err="1"/>
              <a:t>đó</a:t>
            </a:r>
            <a:r>
              <a:rPr lang="en-US" sz="32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1272" y="306852"/>
            <a:ext cx="656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PHÂN BIỆT CÁC MÔ HÌNH CSDL</a:t>
            </a:r>
          </a:p>
        </p:txBody>
      </p:sp>
    </p:spTree>
    <p:extLst>
      <p:ext uri="{BB962C8B-B14F-4D97-AF65-F5344CB8AC3E}">
        <p14:creationId xmlns:p14="http://schemas.microsoft.com/office/powerpoint/2010/main" val="36052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WordArt 3"/>
          <p:cNvSpPr>
            <a:spLocks noChangeArrowheads="1" noChangeShapeType="1" noTextEdit="1"/>
          </p:cNvSpPr>
          <p:nvPr/>
        </p:nvSpPr>
        <p:spPr bwMode="auto">
          <a:xfrm>
            <a:off x="1752600" y="2362200"/>
            <a:ext cx="64770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8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- Hierarchical model (</a:t>
            </a:r>
            <a:r>
              <a:rPr lang="en-US" sz="28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8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8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8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kern="10" dirty="0" err="1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800" b="1" kern="10" dirty="0" smtClean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800" b="1" kern="1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4020" name="Picture 4" descr="hierarc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5" y="1676398"/>
            <a:ext cx="1257302" cy="12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21" name="WordArt 5"/>
          <p:cNvSpPr>
            <a:spLocks noChangeArrowheads="1" noChangeShapeType="1" noTextEdit="1"/>
          </p:cNvSpPr>
          <p:nvPr/>
        </p:nvSpPr>
        <p:spPr bwMode="auto">
          <a:xfrm>
            <a:off x="1790700" y="3648075"/>
            <a:ext cx="55626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400" kern="10" dirty="0">
                <a:ln w="0"/>
                <a:latin typeface="Arial Black" panose="020B0A04020102020204" pitchFamily="34" charset="0"/>
              </a:rPr>
              <a:t>- 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Network model (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mang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14022" name="Picture 6" descr="ne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5" y="3114675"/>
            <a:ext cx="1414460" cy="14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23" name="WordArt 7"/>
          <p:cNvSpPr>
            <a:spLocks noChangeArrowheads="1" noChangeShapeType="1" noTextEdit="1"/>
          </p:cNvSpPr>
          <p:nvPr/>
        </p:nvSpPr>
        <p:spPr bwMode="auto">
          <a:xfrm>
            <a:off x="1790700" y="4933950"/>
            <a:ext cx="6400800" cy="4953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- Relational model (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kern="1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hê</a:t>
            </a:r>
            <a:r>
              <a:rPr lang="en-US" sz="2400" b="1" kern="1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14024" name="Picture 8" descr="re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5" y="4710111"/>
            <a:ext cx="1438277" cy="14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11272" y="306852"/>
            <a:ext cx="656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PHÂN BIỆT CÁC MÔ HÌNH CSDL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645443" y="1153209"/>
            <a:ext cx="5853114" cy="590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700"/>
              </a:spcBef>
              <a:buNone/>
            </a:pPr>
            <a:r>
              <a:rPr lang="en-US" sz="3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3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1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9978" y="1062036"/>
            <a:ext cx="8514609" cy="5238751"/>
          </a:xfrm>
        </p:spPr>
        <p:txBody>
          <a:bodyPr/>
          <a:lstStyle/>
          <a:p>
            <a:pPr algn="just">
              <a:spcBef>
                <a:spcPts val="1700"/>
              </a:spcBef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kiểu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/>
              <a:t> </a:t>
            </a:r>
            <a:r>
              <a:rPr lang="en-US" b="1" dirty="0" err="1"/>
              <a:t>nhau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CSDL:</a:t>
            </a:r>
          </a:p>
          <a:p>
            <a:pPr lvl="1" algn="just">
              <a:spcBef>
                <a:spcPts val="1700"/>
              </a:spcBef>
            </a:pPr>
            <a:r>
              <a:rPr lang="en-US" b="1" dirty="0">
                <a:solidFill>
                  <a:srgbClr val="7030A0"/>
                </a:solidFill>
              </a:rPr>
              <a:t>Flat-file Data model (</a:t>
            </a:r>
            <a:r>
              <a:rPr lang="en-US" b="1" dirty="0" err="1">
                <a:solidFill>
                  <a:srgbClr val="7030A0"/>
                </a:solidFill>
              </a:rPr>
              <a:t>Mô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hình</a:t>
            </a:r>
            <a:r>
              <a:rPr lang="en-US" b="1" dirty="0">
                <a:solidFill>
                  <a:srgbClr val="7030A0"/>
                </a:solidFill>
              </a:rPr>
              <a:t> Flat-file Data)</a:t>
            </a:r>
          </a:p>
          <a:p>
            <a:pPr lvl="2" algn="just">
              <a:spcBef>
                <a:spcPts val="1700"/>
              </a:spcBef>
            </a:pP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CSDL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hay </a:t>
            </a:r>
            <a:r>
              <a:rPr lang="en-US" sz="2400" dirty="0" err="1"/>
              <a:t>một</a:t>
            </a:r>
            <a:r>
              <a:rPr lang="en-US" sz="2400" dirty="0"/>
              <a:t> file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. </a:t>
            </a:r>
          </a:p>
          <a:p>
            <a:pPr lvl="1" algn="just">
              <a:spcBef>
                <a:spcPts val="1700"/>
              </a:spcBef>
            </a:pPr>
            <a:r>
              <a:rPr lang="en-US" b="1" dirty="0">
                <a:solidFill>
                  <a:srgbClr val="7030A0"/>
                </a:solidFill>
              </a:rPr>
              <a:t>Hierarchical Model (</a:t>
            </a:r>
            <a:r>
              <a:rPr lang="en-US" b="1" dirty="0" err="1">
                <a:solidFill>
                  <a:srgbClr val="7030A0"/>
                </a:solidFill>
              </a:rPr>
              <a:t>Mô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hình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phân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cấp</a:t>
            </a:r>
            <a:r>
              <a:rPr lang="en-US" b="1" dirty="0">
                <a:solidFill>
                  <a:srgbClr val="7030A0"/>
                </a:solidFill>
              </a:rPr>
              <a:t>)</a:t>
            </a:r>
            <a:endParaRPr lang="en-US" sz="1800" b="1" dirty="0">
              <a:solidFill>
                <a:srgbClr val="7030A0"/>
              </a:solidFill>
            </a:endParaRPr>
          </a:p>
          <a:p>
            <a:pPr lvl="2" algn="just">
              <a:spcBef>
                <a:spcPts val="1700"/>
              </a:spcBef>
            </a:pP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bậc</a:t>
            </a:r>
            <a:r>
              <a:rPr lang="en-US" sz="2400" dirty="0"/>
              <a:t> </a:t>
            </a:r>
            <a:r>
              <a:rPr lang="en-US" sz="2400" dirty="0" err="1"/>
              <a:t>giống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cấu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err="1"/>
              <a:t>cây</a:t>
            </a:r>
            <a:r>
              <a:rPr lang="en-US" sz="2400" dirty="0"/>
              <a:t>.</a:t>
            </a:r>
          </a:p>
          <a:p>
            <a:pPr lvl="2" algn="just">
              <a:spcBef>
                <a:spcPts val="1700"/>
              </a:spcBef>
            </a:pP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cha (parents) – con (children).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ghi</a:t>
            </a:r>
            <a:r>
              <a:rPr lang="en-US" sz="2400" dirty="0"/>
              <a:t> cha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1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vài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ghi</a:t>
            </a:r>
            <a:r>
              <a:rPr lang="en-US" sz="2400" dirty="0"/>
              <a:t> con </a:t>
            </a:r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ghi</a:t>
            </a:r>
            <a:r>
              <a:rPr lang="en-US" sz="2400" dirty="0"/>
              <a:t> con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1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1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ghi</a:t>
            </a:r>
            <a:r>
              <a:rPr lang="en-US" sz="2400" dirty="0"/>
              <a:t> cha.</a:t>
            </a:r>
          </a:p>
        </p:txBody>
      </p:sp>
      <p:pic>
        <p:nvPicPr>
          <p:cNvPr id="212996" name="Picture 4" descr="BD19629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881" y="2928937"/>
            <a:ext cx="11699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8" name="Picture 6" descr="BD0496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587" y="4679949"/>
            <a:ext cx="1600200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999" name="Picture 7" descr="MCj0431535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1588293"/>
            <a:ext cx="1600200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11272" y="306852"/>
            <a:ext cx="656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PHÂN BIỆT CÁC MÔ HÌNH CSDL</a:t>
            </a:r>
          </a:p>
        </p:txBody>
      </p:sp>
    </p:spTree>
    <p:extLst>
      <p:ext uri="{BB962C8B-B14F-4D97-AF65-F5344CB8AC3E}">
        <p14:creationId xmlns:p14="http://schemas.microsoft.com/office/powerpoint/2010/main" val="295727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937" y="1204912"/>
            <a:ext cx="10220325" cy="4648200"/>
          </a:xfrm>
        </p:spPr>
        <p:txBody>
          <a:bodyPr/>
          <a:lstStyle/>
          <a:p>
            <a:pPr lvl="1" algn="just">
              <a:spcBef>
                <a:spcPts val="1700"/>
              </a:spcBef>
            </a:pPr>
            <a:r>
              <a:rPr lang="en-US" sz="2800" b="1" dirty="0"/>
              <a:t>Network Data Model (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</a:t>
            </a:r>
            <a:r>
              <a:rPr lang="en-US" sz="2800" b="1" dirty="0" err="1"/>
              <a:t>mạng</a:t>
            </a:r>
            <a:r>
              <a:rPr lang="en-US" sz="2800" b="1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. </a:t>
            </a:r>
          </a:p>
          <a:p>
            <a:pPr lvl="2">
              <a:lnSpc>
                <a:spcPct val="150000"/>
              </a:lnSpc>
            </a:pP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con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thuyết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cây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con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cha. </a:t>
            </a:r>
          </a:p>
          <a:p>
            <a:pPr lvl="2">
              <a:lnSpc>
                <a:spcPct val="150000"/>
              </a:lnSpc>
            </a:pP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trữ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cây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.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quyết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vấn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dư</a:t>
            </a:r>
            <a:r>
              <a:rPr lang="en-US" sz="2400" dirty="0"/>
              <a:t> </a:t>
            </a:r>
            <a:r>
              <a:rPr lang="en-US" sz="2400" dirty="0" err="1"/>
              <a:t>thừa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1272" y="306852"/>
            <a:ext cx="656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PHÂN BIỆT CÁC MÔ HÌNH CSDL</a:t>
            </a:r>
          </a:p>
        </p:txBody>
      </p:sp>
      <p:pic>
        <p:nvPicPr>
          <p:cNvPr id="6" name="Picture 6" descr="ne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7" y="2821782"/>
            <a:ext cx="1414460" cy="14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8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97" y="4276023"/>
            <a:ext cx="5902103" cy="2505079"/>
          </a:xfrm>
          <a:prstGeom prst="rect">
            <a:avLst/>
          </a:prstGeom>
        </p:spPr>
      </p:pic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53183"/>
            <a:ext cx="11723084" cy="5029200"/>
          </a:xfrm>
        </p:spPr>
        <p:txBody>
          <a:bodyPr/>
          <a:lstStyle/>
          <a:p>
            <a:pPr lvl="1" algn="just">
              <a:spcBef>
                <a:spcPts val="1700"/>
              </a:spcBef>
            </a:pPr>
            <a:r>
              <a:rPr lang="en-US" sz="2800" b="1" dirty="0"/>
              <a:t>Relational Data Model (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</a:t>
            </a:r>
            <a:r>
              <a:rPr lang="en-US" sz="2800" b="1" dirty="0" err="1"/>
              <a:t>quan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)</a:t>
            </a:r>
          </a:p>
          <a:p>
            <a:pPr lvl="2"/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cột</a:t>
            </a:r>
            <a:r>
              <a:rPr lang="en-US" sz="2400" dirty="0"/>
              <a:t>.</a:t>
            </a:r>
          </a:p>
          <a:p>
            <a:pPr lvl="2"/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qua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cột</a:t>
            </a:r>
            <a:r>
              <a:rPr lang="en-US" sz="2400" dirty="0"/>
              <a:t>. </a:t>
            </a:r>
          </a:p>
          <a:p>
            <a:pPr lvl="2"/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phép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.  </a:t>
            </a:r>
          </a:p>
          <a:p>
            <a:pPr lvl="2"/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CSDL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.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dòng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smtClean="0"/>
              <a:t>Tuple</a:t>
            </a:r>
            <a:r>
              <a:rPr lang="en-US" sz="2400" dirty="0"/>
              <a:t>,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cột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. </a:t>
            </a:r>
            <a:r>
              <a:rPr lang="en-US" sz="2400" dirty="0" err="1"/>
              <a:t>Danh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trị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trường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miền</a:t>
            </a:r>
            <a:r>
              <a:rPr lang="en-US" sz="24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1272" y="306852"/>
            <a:ext cx="6564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PHÂN BIỆT CÁC MÔ HÌNH CSDL</a:t>
            </a:r>
          </a:p>
        </p:txBody>
      </p:sp>
    </p:spTree>
    <p:extLst>
      <p:ext uri="{BB962C8B-B14F-4D97-AF65-F5344CB8AC3E}">
        <p14:creationId xmlns:p14="http://schemas.microsoft.com/office/powerpoint/2010/main" val="33652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64456" y="1057959"/>
            <a:ext cx="9977438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4.1 Relational </a:t>
            </a:r>
            <a:r>
              <a:rPr lang="en-US" sz="2800" b="1" dirty="0">
                <a:solidFill>
                  <a:srgbClr val="0070C0"/>
                </a:solidFill>
              </a:rPr>
              <a:t>Database Management System (RDBMS)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1100" y="1600200"/>
            <a:ext cx="10248900" cy="1905000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1700"/>
              </a:spcBef>
            </a:pPr>
            <a:r>
              <a:rPr lang="en-US" dirty="0"/>
              <a:t>RDBMS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trị CSDL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 smtClean="0"/>
              <a:t>thấy</a:t>
            </a:r>
            <a:r>
              <a:rPr lang="en-US" dirty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CSDL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r>
              <a:rPr lang="en-US" dirty="0" err="1"/>
              <a:t>Một</a:t>
            </a:r>
            <a:r>
              <a:rPr lang="en-US" dirty="0"/>
              <a:t> CSDL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CSDL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logic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204805" name="AutoShape 5"/>
          <p:cNvSpPr>
            <a:spLocks noChangeArrowheads="1"/>
          </p:cNvSpPr>
          <p:nvPr/>
        </p:nvSpPr>
        <p:spPr bwMode="auto">
          <a:xfrm>
            <a:off x="3886200" y="3733800"/>
            <a:ext cx="3581400" cy="2667000"/>
          </a:xfrm>
          <a:prstGeom prst="can">
            <a:avLst>
              <a:gd name="adj" fmla="val 25000"/>
            </a:avLst>
          </a:prstGeom>
          <a:ln>
            <a:headEnd/>
            <a:tailEnd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4267200" y="4648200"/>
            <a:ext cx="1066800" cy="1295400"/>
          </a:xfrm>
          <a:prstGeom prst="rect">
            <a:avLst/>
          </a:prstGeom>
          <a:solidFill>
            <a:srgbClr val="F9ADF7">
              <a:alpha val="71001"/>
            </a:srgbClr>
          </a:solidFill>
          <a:ln w="9525">
            <a:solidFill>
              <a:srgbClr val="F9ADF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="1">
                <a:latin typeface="Arial" panose="020B0604020202020204" pitchFamily="34" charset="0"/>
              </a:rPr>
              <a:t>TABLE 1</a:t>
            </a:r>
          </a:p>
          <a:p>
            <a:r>
              <a:rPr lang="en-US" b="1">
                <a:latin typeface="Arial" panose="020B0604020202020204" pitchFamily="34" charset="0"/>
              </a:rPr>
              <a:t>Key</a:t>
            </a:r>
          </a:p>
          <a:p>
            <a:endParaRPr lang="en-US" sz="1400" b="1">
              <a:latin typeface="Arial" panose="020B0604020202020204" pitchFamily="34" charset="0"/>
            </a:endParaRPr>
          </a:p>
          <a:p>
            <a:endParaRPr lang="en-US" sz="1400" b="1">
              <a:latin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</a:rPr>
              <a:t>Data...</a:t>
            </a:r>
          </a:p>
        </p:txBody>
      </p:sp>
      <p:sp>
        <p:nvSpPr>
          <p:cNvPr id="204807" name="Rectangle 7"/>
          <p:cNvSpPr>
            <a:spLocks noChangeArrowheads="1"/>
          </p:cNvSpPr>
          <p:nvPr/>
        </p:nvSpPr>
        <p:spPr bwMode="auto">
          <a:xfrm>
            <a:off x="6096000" y="4648200"/>
            <a:ext cx="1066800" cy="1295400"/>
          </a:xfrm>
          <a:prstGeom prst="rect">
            <a:avLst/>
          </a:prstGeom>
          <a:solidFill>
            <a:srgbClr val="F9ADF7">
              <a:alpha val="71001"/>
            </a:srgbClr>
          </a:solidFill>
          <a:ln w="9525">
            <a:solidFill>
              <a:srgbClr val="F9ADF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="1">
                <a:latin typeface="Arial" panose="020B0604020202020204" pitchFamily="34" charset="0"/>
              </a:rPr>
              <a:t>TABLE 2</a:t>
            </a:r>
          </a:p>
          <a:p>
            <a:r>
              <a:rPr lang="en-US" b="1">
                <a:latin typeface="Arial" panose="020B0604020202020204" pitchFamily="34" charset="0"/>
              </a:rPr>
              <a:t>Key</a:t>
            </a:r>
          </a:p>
          <a:p>
            <a:endParaRPr lang="en-US" sz="1400" b="1">
              <a:latin typeface="Arial" panose="020B0604020202020204" pitchFamily="34" charset="0"/>
            </a:endParaRPr>
          </a:p>
          <a:p>
            <a:endParaRPr lang="en-US" sz="1400" b="1">
              <a:latin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</a:rPr>
              <a:t>Data...</a:t>
            </a:r>
          </a:p>
        </p:txBody>
      </p: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4829175" y="3838576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Relationship</a:t>
            </a:r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>
            <a:off x="5334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10" name="Line 10"/>
          <p:cNvSpPr>
            <a:spLocks noChangeShapeType="1"/>
          </p:cNvSpPr>
          <p:nvPr/>
        </p:nvSpPr>
        <p:spPr bwMode="auto">
          <a:xfrm flipV="1">
            <a:off x="5715000" y="4191000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1752600" y="4953000"/>
            <a:ext cx="152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Database</a:t>
            </a:r>
          </a:p>
        </p:txBody>
      </p:sp>
      <p:sp>
        <p:nvSpPr>
          <p:cNvPr id="204813" name="Line 13"/>
          <p:cNvSpPr>
            <a:spLocks noChangeShapeType="1"/>
          </p:cNvSpPr>
          <p:nvPr/>
        </p:nvSpPr>
        <p:spPr bwMode="auto">
          <a:xfrm>
            <a:off x="3171825" y="522922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</p:spTree>
    <p:extLst>
      <p:ext uri="{BB962C8B-B14F-4D97-AF65-F5344CB8AC3E}">
        <p14:creationId xmlns:p14="http://schemas.microsoft.com/office/powerpoint/2010/main" val="33335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1000"/>
                                        <p:tgtEl>
                                          <p:spTgt spid="204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1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20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20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1000"/>
                                        <p:tgtEl>
                                          <p:spTgt spid="204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5" grpId="0" animBg="1"/>
      <p:bldP spid="204806" grpId="0" animBg="1"/>
      <p:bldP spid="204807" grpId="0" animBg="1"/>
      <p:bldP spid="204808" grpId="0"/>
      <p:bldP spid="204809" grpId="0" animBg="1"/>
      <p:bldP spid="204810" grpId="0" animBg="1"/>
      <p:bldP spid="204811" grpId="0"/>
      <p:bldP spid="2048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41" name="Rectangle 117"/>
          <p:cNvSpPr>
            <a:spLocks noChangeArrowheads="1"/>
          </p:cNvSpPr>
          <p:nvPr/>
        </p:nvSpPr>
        <p:spPr bwMode="auto">
          <a:xfrm>
            <a:off x="1711272" y="953183"/>
            <a:ext cx="997590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4.2 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</a:rPr>
              <a:t>Những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thuật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ngữ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thường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dùng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trong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RDBMS: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(Data)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biểu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Mỗi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relation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biểu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bằng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table.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Columns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Rows (“tuples”) </a:t>
            </a:r>
            <a:r>
              <a:rPr lang="en-US" dirty="0" err="1">
                <a:latin typeface="+mj-lt"/>
              </a:rPr>
              <a:t>biểu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</a:rPr>
              <a:t>Mỗi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gọi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“key”: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duy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mỗi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</p:spTree>
    <p:extLst>
      <p:ext uri="{BB962C8B-B14F-4D97-AF65-F5344CB8AC3E}">
        <p14:creationId xmlns:p14="http://schemas.microsoft.com/office/powerpoint/2010/main" val="2731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5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092" name="Group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186587145"/>
              </p:ext>
            </p:extLst>
          </p:nvPr>
        </p:nvGraphicFramePr>
        <p:xfrm>
          <a:off x="1867111" y="1166813"/>
          <a:ext cx="8610600" cy="505453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4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Thuật</a:t>
                      </a: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ngữ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Ý </a:t>
                      </a:r>
                      <a:r>
                        <a:rPr kumimoji="0" lang="en-US" sz="20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nghĩa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Relation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Một bảng (table) 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Tuple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Một hàng hoặc một bản ghi trong bảng 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Attribute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Một trường hoặc một cột trong bảng 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Cardinality of a relation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hàng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Degree of a relation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Bậc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của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quan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hệ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Domain of an attribute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Tập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hợp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những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giá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trị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thể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của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thuộc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tính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10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Primary Key of a relation </a:t>
                      </a:r>
                      <a:endParaRPr kumimoji="0" 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thuộc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tính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hoặc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tổ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hợp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thuộc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tính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dùng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để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xác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định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duy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nhất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bộ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của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quan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hệ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Foreign Key 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thuộc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tích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hoặc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tổ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hợp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nhiều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thuộc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tính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quan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hệ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R1,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mà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thể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hiện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mối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liên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kết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giữa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R1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R2.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Những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giá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trị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của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thuộc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tính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khóa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ngoại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R1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R2.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</p:spTree>
    <p:extLst>
      <p:ext uri="{BB962C8B-B14F-4D97-AF65-F5344CB8AC3E}">
        <p14:creationId xmlns:p14="http://schemas.microsoft.com/office/powerpoint/2010/main" val="143209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0966" y="2789675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  <a:endParaRPr lang="en-US" altLang="zh-CN" sz="4800" b="1" dirty="0">
              <a:solidFill>
                <a:schemeClr val="accent1"/>
              </a:solidFill>
              <a:latin typeface="Cambria" panose="02040503050406030204" pitchFamily="18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024311" y="1404938"/>
            <a:ext cx="7777163" cy="382428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Giải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niệm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CSDL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trị CSDL - DBMS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endParaRPr lang="en-US" sz="3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biệt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CSDL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nghĩa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trị CSDL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- RDBMS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CSDL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  <p:pic>
        <p:nvPicPr>
          <p:cNvPr id="6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995483"/>
            <a:ext cx="63817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45363"/>
              </p:ext>
            </p:extLst>
          </p:nvPr>
        </p:nvGraphicFramePr>
        <p:xfrm>
          <a:off x="1752600" y="3427408"/>
          <a:ext cx="5181600" cy="21955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70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smtClean="0"/>
                        <a:t>MSSV</a:t>
                      </a:r>
                      <a:endParaRPr lang="en-US" sz="1800" u="sng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HoTen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NgaySinh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MaLop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Lý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Châu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2-2-1995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L1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Lý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Nha</a:t>
                      </a:r>
                      <a:r>
                        <a:rPr lang="en-US" sz="1800" baseline="0" dirty="0" smtClean="0"/>
                        <a:t>̃ </a:t>
                      </a:r>
                      <a:r>
                        <a:rPr lang="en-US" sz="1800" baseline="0" dirty="0" err="1" smtClean="0"/>
                        <a:t>Ky</a:t>
                      </a:r>
                      <a:r>
                        <a:rPr lang="en-US" sz="1800" baseline="0" dirty="0" smtClean="0"/>
                        <a:t>̀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4-7-1996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L2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Lý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Mạc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Sầu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4-2-1996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L2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52600"/>
              </p:ext>
            </p:extLst>
          </p:nvPr>
        </p:nvGraphicFramePr>
        <p:xfrm>
          <a:off x="8153400" y="3427408"/>
          <a:ext cx="2057400" cy="21955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u="sng" dirty="0" err="1" smtClean="0"/>
                        <a:t>MaLop</a:t>
                      </a:r>
                      <a:endParaRPr lang="en-US" sz="1800" u="sng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TenLop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L1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K23T1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L2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K23T2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8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L3</a:t>
                      </a:r>
                      <a:endParaRPr lang="en-US" sz="1800" dirty="0"/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K23T3</a:t>
                      </a:r>
                      <a:endParaRPr lang="en-US" sz="1800" dirty="0"/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Freeform 8"/>
          <p:cNvSpPr/>
          <p:nvPr/>
        </p:nvSpPr>
        <p:spPr>
          <a:xfrm>
            <a:off x="6565900" y="4089396"/>
            <a:ext cx="1879600" cy="509587"/>
          </a:xfrm>
          <a:custGeom>
            <a:avLst/>
            <a:gdLst>
              <a:gd name="connsiteX0" fmla="*/ 0 w 1879600"/>
              <a:gd name="connsiteY0" fmla="*/ 177353 h 509626"/>
              <a:gd name="connsiteX1" fmla="*/ 812800 w 1879600"/>
              <a:gd name="connsiteY1" fmla="*/ 507553 h 509626"/>
              <a:gd name="connsiteX2" fmla="*/ 1257300 w 1879600"/>
              <a:gd name="connsiteY2" fmla="*/ 37653 h 509626"/>
              <a:gd name="connsiteX3" fmla="*/ 1879600 w 1879600"/>
              <a:gd name="connsiteY3" fmla="*/ 63053 h 50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600" h="509626">
                <a:moveTo>
                  <a:pt x="0" y="177353"/>
                </a:moveTo>
                <a:cubicBezTo>
                  <a:pt x="301625" y="354094"/>
                  <a:pt x="603250" y="530836"/>
                  <a:pt x="812800" y="507553"/>
                </a:cubicBezTo>
                <a:cubicBezTo>
                  <a:pt x="1022350" y="484270"/>
                  <a:pt x="1079500" y="111736"/>
                  <a:pt x="1257300" y="37653"/>
                </a:cubicBezTo>
                <a:cubicBezTo>
                  <a:pt x="1435100" y="-36430"/>
                  <a:pt x="1657350" y="13311"/>
                  <a:pt x="1879600" y="63053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502400" y="4678358"/>
            <a:ext cx="1981200" cy="222250"/>
          </a:xfrm>
          <a:custGeom>
            <a:avLst/>
            <a:gdLst>
              <a:gd name="connsiteX0" fmla="*/ 0 w 1981200"/>
              <a:gd name="connsiteY0" fmla="*/ 32253 h 222787"/>
              <a:gd name="connsiteX1" fmla="*/ 736600 w 1981200"/>
              <a:gd name="connsiteY1" fmla="*/ 222753 h 222787"/>
              <a:gd name="connsiteX2" fmla="*/ 1739900 w 1981200"/>
              <a:gd name="connsiteY2" fmla="*/ 19553 h 222787"/>
              <a:gd name="connsiteX3" fmla="*/ 1981200 w 1981200"/>
              <a:gd name="connsiteY3" fmla="*/ 19553 h 22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222787">
                <a:moveTo>
                  <a:pt x="0" y="32253"/>
                </a:moveTo>
                <a:cubicBezTo>
                  <a:pt x="223308" y="128561"/>
                  <a:pt x="446617" y="224870"/>
                  <a:pt x="736600" y="222753"/>
                </a:cubicBezTo>
                <a:cubicBezTo>
                  <a:pt x="1026583" y="220636"/>
                  <a:pt x="1532467" y="53420"/>
                  <a:pt x="1739900" y="19553"/>
                </a:cubicBezTo>
                <a:cubicBezTo>
                  <a:pt x="1947333" y="-14314"/>
                  <a:pt x="1964266" y="2619"/>
                  <a:pt x="1981200" y="19553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565900" y="4837108"/>
            <a:ext cx="1905000" cy="638175"/>
          </a:xfrm>
          <a:custGeom>
            <a:avLst/>
            <a:gdLst>
              <a:gd name="connsiteX0" fmla="*/ 0 w 1905000"/>
              <a:gd name="connsiteY0" fmla="*/ 533400 h 636935"/>
              <a:gd name="connsiteX1" fmla="*/ 1066800 w 1905000"/>
              <a:gd name="connsiteY1" fmla="*/ 596900 h 636935"/>
              <a:gd name="connsiteX2" fmla="*/ 1905000 w 1905000"/>
              <a:gd name="connsiteY2" fmla="*/ 0 h 636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00" h="636935">
                <a:moveTo>
                  <a:pt x="0" y="533400"/>
                </a:moveTo>
                <a:cubicBezTo>
                  <a:pt x="374650" y="609600"/>
                  <a:pt x="749300" y="685800"/>
                  <a:pt x="1066800" y="596900"/>
                </a:cubicBezTo>
                <a:cubicBezTo>
                  <a:pt x="1384300" y="508000"/>
                  <a:pt x="1644650" y="254000"/>
                  <a:pt x="1905000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19800" y="3824283"/>
            <a:ext cx="6858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1654" y="441431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R1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3675" y="432120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R2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1313" y="162615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R1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67625" y="164640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R2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1711272" y="980721"/>
            <a:ext cx="4994328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>
                <a:latin typeface="+mj-lt"/>
              </a:rPr>
              <a:t>Ví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 err="1" smtClean="0">
                <a:latin typeface="+mj-lt"/>
              </a:rPr>
              <a:t>dụ</a:t>
            </a:r>
            <a:r>
              <a:rPr lang="en-US" sz="2800" b="1" dirty="0" smtClean="0">
                <a:latin typeface="+mj-lt"/>
              </a:rPr>
              <a:t>: Foreign key: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0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45" name="Rectangle 73"/>
          <p:cNvSpPr>
            <a:spLocks noChangeArrowheads="1"/>
          </p:cNvSpPr>
          <p:nvPr/>
        </p:nvSpPr>
        <p:spPr bwMode="auto">
          <a:xfrm>
            <a:off x="1062143" y="1725843"/>
            <a:ext cx="926327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 algn="just">
              <a:lnSpc>
                <a:spcPct val="90000"/>
              </a:lnSpc>
              <a:spcBef>
                <a:spcPts val="1700"/>
              </a:spcBef>
            </a:pPr>
            <a:r>
              <a:rPr lang="en-US" dirty="0" smtClean="0">
                <a:latin typeface="+mj-lt"/>
              </a:rPr>
              <a:t>Database </a:t>
            </a:r>
            <a:r>
              <a:rPr lang="en-US" dirty="0">
                <a:latin typeface="+mj-lt"/>
              </a:rPr>
              <a:t>Administrator (DBA)</a:t>
            </a:r>
          </a:p>
          <a:p>
            <a:pPr lvl="1" algn="just">
              <a:lnSpc>
                <a:spcPct val="90000"/>
              </a:lnSpc>
              <a:spcBef>
                <a:spcPts val="1700"/>
              </a:spcBef>
            </a:pPr>
            <a:r>
              <a:rPr lang="en-US" dirty="0">
                <a:latin typeface="+mj-lt"/>
              </a:rPr>
              <a:t>Database Designer</a:t>
            </a:r>
          </a:p>
          <a:p>
            <a:pPr lvl="1">
              <a:lnSpc>
                <a:spcPct val="90000"/>
              </a:lnSpc>
              <a:spcBef>
                <a:spcPts val="1700"/>
              </a:spcBef>
            </a:pPr>
            <a:r>
              <a:rPr lang="en-US" dirty="0">
                <a:latin typeface="+mj-lt"/>
              </a:rPr>
              <a:t>System Analysts </a:t>
            </a:r>
            <a:r>
              <a:rPr lang="en-US" dirty="0" smtClean="0">
                <a:latin typeface="+mj-lt"/>
              </a:rPr>
              <a:t>and Application </a:t>
            </a:r>
            <a:r>
              <a:rPr lang="en-US" dirty="0">
                <a:latin typeface="+mj-lt"/>
              </a:rPr>
              <a:t>Programmers </a:t>
            </a:r>
          </a:p>
          <a:p>
            <a:pPr lvl="1" algn="just">
              <a:lnSpc>
                <a:spcPct val="90000"/>
              </a:lnSpc>
              <a:spcBef>
                <a:spcPts val="1700"/>
              </a:spcBef>
            </a:pPr>
            <a:r>
              <a:rPr lang="en-US" dirty="0">
                <a:latin typeface="+mj-lt"/>
              </a:rPr>
              <a:t>DBMS Designers and Implementers</a:t>
            </a:r>
          </a:p>
          <a:p>
            <a:pPr lvl="1" algn="just">
              <a:lnSpc>
                <a:spcPct val="90000"/>
              </a:lnSpc>
              <a:spcBef>
                <a:spcPts val="1700"/>
              </a:spcBef>
            </a:pPr>
            <a:r>
              <a:rPr lang="en-US" dirty="0">
                <a:latin typeface="+mj-lt"/>
              </a:rPr>
              <a:t>End User</a:t>
            </a:r>
          </a:p>
        </p:txBody>
      </p:sp>
      <p:pic>
        <p:nvPicPr>
          <p:cNvPr id="207946" name="Picture 74" descr="MCBD08154_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211" y="1337358"/>
            <a:ext cx="1447800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47" name="Picture 75" descr="MCj0090198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211" y="2467877"/>
            <a:ext cx="1600411" cy="9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49" name="Picture 77" descr="MCj0090190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211" y="3607260"/>
            <a:ext cx="1600411" cy="11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  <p:sp>
        <p:nvSpPr>
          <p:cNvPr id="9" name="Rectangle 117"/>
          <p:cNvSpPr>
            <a:spLocks noChangeArrowheads="1"/>
          </p:cNvSpPr>
          <p:nvPr/>
        </p:nvSpPr>
        <p:spPr bwMode="auto">
          <a:xfrm>
            <a:off x="1711273" y="953183"/>
            <a:ext cx="500385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4.3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Người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dùng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138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1272" y="953183"/>
            <a:ext cx="9618716" cy="490538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4.4 Entities 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32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Tables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9238" y="1599514"/>
            <a:ext cx="9810750" cy="4648200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. </a:t>
            </a:r>
          </a:p>
          <a:p>
            <a:pPr algn="just">
              <a:lnSpc>
                <a:spcPct val="80000"/>
              </a:lnSpc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algn="just">
              <a:lnSpc>
                <a:spcPct val="80000"/>
              </a:lnSpc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.</a:t>
            </a:r>
          </a:p>
          <a:p>
            <a:pPr algn="just">
              <a:lnSpc>
                <a:spcPct val="80000"/>
              </a:lnSpc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relation,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</a:t>
            </a:r>
            <a:r>
              <a:rPr lang="en-US" dirty="0" smtClean="0"/>
              <a:t>tuple“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</p:spTree>
    <p:extLst>
      <p:ext uri="{BB962C8B-B14F-4D97-AF65-F5344CB8AC3E}">
        <p14:creationId xmlns:p14="http://schemas.microsoft.com/office/powerpoint/2010/main" val="11796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9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116" name="Group 4"/>
          <p:cNvGraphicFramePr>
            <a:graphicFrameLocks noGrp="1"/>
          </p:cNvGraphicFramePr>
          <p:nvPr/>
        </p:nvGraphicFramePr>
        <p:xfrm>
          <a:off x="2557464" y="3276600"/>
          <a:ext cx="6053137" cy="1828800"/>
        </p:xfrm>
        <a:graphic>
          <a:graphicData uri="http://schemas.openxmlformats.org/drawingml/2006/table">
            <a:tbl>
              <a:tblPr/>
              <a:tblGrid>
                <a:gridCol w="126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Emp_No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Emp_Name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Emp_DOB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Emp_DOJ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James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24-Sep-1968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30-May-1990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Pamela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27-Jul-1970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19-Nov-1993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Allan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10-Sep-1970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01-Jul-1992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Geoff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12-Feb-1973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29-Oct-1996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8148" name="Text Box 36"/>
          <p:cNvSpPr txBox="1">
            <a:spLocks noChangeArrowheads="1"/>
          </p:cNvSpPr>
          <p:nvPr/>
        </p:nvSpPr>
        <p:spPr bwMode="auto">
          <a:xfrm>
            <a:off x="4249738" y="2133601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218149" name="Line 37"/>
          <p:cNvSpPr>
            <a:spLocks noChangeShapeType="1"/>
          </p:cNvSpPr>
          <p:nvPr/>
        </p:nvSpPr>
        <p:spPr bwMode="auto">
          <a:xfrm flipH="1">
            <a:off x="3243263" y="2514600"/>
            <a:ext cx="19050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50" name="Line 38"/>
          <p:cNvSpPr>
            <a:spLocks noChangeShapeType="1"/>
          </p:cNvSpPr>
          <p:nvPr/>
        </p:nvSpPr>
        <p:spPr bwMode="auto">
          <a:xfrm>
            <a:off x="5986463" y="2514600"/>
            <a:ext cx="16764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51" name="Line 39"/>
          <p:cNvSpPr>
            <a:spLocks noChangeShapeType="1"/>
          </p:cNvSpPr>
          <p:nvPr/>
        </p:nvSpPr>
        <p:spPr bwMode="auto">
          <a:xfrm flipH="1">
            <a:off x="4691063" y="2514600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52" name="Line 40"/>
          <p:cNvSpPr>
            <a:spLocks noChangeShapeType="1"/>
          </p:cNvSpPr>
          <p:nvPr/>
        </p:nvSpPr>
        <p:spPr bwMode="auto">
          <a:xfrm>
            <a:off x="5681663" y="2514600"/>
            <a:ext cx="457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53" name="Text Box 41"/>
          <p:cNvSpPr txBox="1">
            <a:spLocks noChangeArrowheads="1"/>
          </p:cNvSpPr>
          <p:nvPr/>
        </p:nvSpPr>
        <p:spPr bwMode="auto">
          <a:xfrm>
            <a:off x="1800225" y="2906713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latin typeface="Arial" panose="020B0604020202020204" pitchFamily="34" charset="0"/>
              </a:rPr>
              <a:t>EMPLOYEE</a:t>
            </a:r>
          </a:p>
        </p:txBody>
      </p:sp>
      <p:sp>
        <p:nvSpPr>
          <p:cNvPr id="218154" name="Text Box 42"/>
          <p:cNvSpPr txBox="1">
            <a:spLocks noChangeArrowheads="1"/>
          </p:cNvSpPr>
          <p:nvPr/>
        </p:nvSpPr>
        <p:spPr bwMode="auto">
          <a:xfrm>
            <a:off x="1752600" y="2197101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Arial" panose="020B0604020202020204" pitchFamily="34" charset="0"/>
              </a:rPr>
              <a:t>Table</a:t>
            </a:r>
          </a:p>
        </p:txBody>
      </p:sp>
      <p:sp>
        <p:nvSpPr>
          <p:cNvPr id="218155" name="Line 43"/>
          <p:cNvSpPr>
            <a:spLocks noChangeShapeType="1"/>
          </p:cNvSpPr>
          <p:nvPr/>
        </p:nvSpPr>
        <p:spPr bwMode="auto">
          <a:xfrm flipH="1">
            <a:off x="2557463" y="254000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8156" name="AutoShape 44"/>
          <p:cNvSpPr>
            <a:spLocks/>
          </p:cNvSpPr>
          <p:nvPr/>
        </p:nvSpPr>
        <p:spPr bwMode="auto">
          <a:xfrm>
            <a:off x="8729663" y="3638551"/>
            <a:ext cx="1066800" cy="1400175"/>
          </a:xfrm>
          <a:prstGeom prst="rightBrace">
            <a:avLst>
              <a:gd name="adj1" fmla="val 10937"/>
              <a:gd name="adj2" fmla="val 4884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8157" name="Text Box 45"/>
          <p:cNvSpPr txBox="1">
            <a:spLocks noChangeArrowheads="1"/>
          </p:cNvSpPr>
          <p:nvPr/>
        </p:nvSpPr>
        <p:spPr bwMode="auto">
          <a:xfrm>
            <a:off x="9415463" y="4111626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latin typeface="Arial" panose="020B0604020202020204" pitchFamily="34" charset="0"/>
              </a:rPr>
              <a:t>Tuple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1272" y="953183"/>
            <a:ext cx="9390116" cy="490538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4.4 Entities 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32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2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Tables</a:t>
            </a:r>
          </a:p>
        </p:txBody>
      </p:sp>
    </p:spTree>
    <p:extLst>
      <p:ext uri="{BB962C8B-B14F-4D97-AF65-F5344CB8AC3E}">
        <p14:creationId xmlns:p14="http://schemas.microsoft.com/office/powerpoint/2010/main" val="24299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21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1000"/>
                                        <p:tgtEl>
                                          <p:spTgt spid="21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8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21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21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21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1000"/>
                                        <p:tgtEl>
                                          <p:spTgt spid="21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8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8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1000"/>
                                        <p:tgtEl>
                                          <p:spTgt spid="218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48" grpId="0"/>
      <p:bldP spid="218149" grpId="0" animBg="1"/>
      <p:bldP spid="218150" grpId="0" animBg="1"/>
      <p:bldP spid="218151" grpId="0" animBg="1"/>
      <p:bldP spid="218152" grpId="0" animBg="1"/>
      <p:bldP spid="218153" grpId="0"/>
      <p:bldP spid="218154" grpId="0"/>
      <p:bldP spid="218155" grpId="0" animBg="1"/>
      <p:bldP spid="218156" grpId="0" animBg="1"/>
      <p:bldP spid="2181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71663" y="953183"/>
            <a:ext cx="7696200" cy="6477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4.5 </a:t>
            </a:r>
            <a:r>
              <a:rPr lang="en-US" sz="2800" b="1" dirty="0" err="1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800" b="1" dirty="0" smtClean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khác</a:t>
            </a:r>
            <a:r>
              <a:rPr lang="en-US" sz="2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r>
              <a:rPr lang="en-US" sz="2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en-US" sz="2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DBMS </a:t>
            </a:r>
            <a:r>
              <a:rPr lang="en-US" sz="2800" b="1" dirty="0" err="1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b="1" dirty="0">
                <a:solidFill>
                  <a:srgbClr val="0070C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RDBMS</a:t>
            </a:r>
          </a:p>
        </p:txBody>
      </p:sp>
      <p:graphicFrame>
        <p:nvGraphicFramePr>
          <p:cNvPr id="211089" name="Group 14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969811"/>
              </p:ext>
            </p:extLst>
          </p:nvPr>
        </p:nvGraphicFramePr>
        <p:xfrm>
          <a:off x="557212" y="1485900"/>
          <a:ext cx="11201400" cy="477537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385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5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52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DBMS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RDBMS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Lưu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dạng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file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Lưu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dạng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11D1E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2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Lưu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liệu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cha con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hoặc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điều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hướng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Lưu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liệu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định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danh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khóa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chính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),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lưu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trữ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Cell, Table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8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chuẩn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hóa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chuẩn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hóa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	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09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mật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mật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đảm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bảo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CSDL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toàn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vẹn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chính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xác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	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quan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hệ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giữa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Có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quan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hệ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giữa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thông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qua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khóa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ngoại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60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Đưa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ra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một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số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phương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thức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để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truy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cập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dữ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liệu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.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Hỗ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trợ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cấu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trúc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dạng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bảng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và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có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thể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truy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cập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dữ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liệu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thông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qua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các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câu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truy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vấn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.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5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Không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hỗ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trợ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CSDL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phân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tán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Hỗ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trợ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CSDL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phân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tán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5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Thường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lưu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trữ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cho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tổ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chức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nhỏ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ít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người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dùng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Quản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lý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dữ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liệu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lớn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và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cho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nhiều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người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dùng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.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5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Ví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dụ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: File, XML,…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7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Ví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dụ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: MySQL, MS SQL Server, Oracle, Access,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Postgre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, ….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711272" y="306852"/>
            <a:ext cx="8766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ĐỊNH NGHĨA HỆ QUẢN TRỊ CSDL QUAN HỆ </a:t>
            </a:r>
          </a:p>
        </p:txBody>
      </p:sp>
    </p:spTree>
    <p:extLst>
      <p:ext uri="{BB962C8B-B14F-4D97-AF65-F5344CB8AC3E}">
        <p14:creationId xmlns:p14="http://schemas.microsoft.com/office/powerpoint/2010/main" val="122442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595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44"/>
          <p:cNvSpPr/>
          <p:nvPr/>
        </p:nvSpPr>
        <p:spPr>
          <a:xfrm>
            <a:off x="6777575" y="5664204"/>
            <a:ext cx="3223677" cy="6524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sz="2800" b="1" dirty="0" err="1">
                <a:solidFill>
                  <a:srgbClr val="7030A0"/>
                </a:solidFill>
              </a:rPr>
              <a:t>Kiến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trúc</a:t>
            </a:r>
            <a:r>
              <a:rPr lang="en-US" sz="2800" b="1" dirty="0">
                <a:solidFill>
                  <a:srgbClr val="7030A0"/>
                </a:solidFill>
              </a:rPr>
              <a:t> 2 </a:t>
            </a:r>
            <a:r>
              <a:rPr lang="en-US" sz="2800" b="1" dirty="0" err="1" smtClean="0">
                <a:solidFill>
                  <a:srgbClr val="7030A0"/>
                </a:solidFill>
              </a:rPr>
              <a:t>tầng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9" y="996121"/>
            <a:ext cx="6527069" cy="4636019"/>
          </a:xfrm>
          <a:prstGeom prst="rect">
            <a:avLst/>
          </a:prstGeom>
        </p:spPr>
      </p:pic>
      <p:sp>
        <p:nvSpPr>
          <p:cNvPr id="11" name="Rectangle 117"/>
          <p:cNvSpPr>
            <a:spLocks noChangeArrowheads="1"/>
          </p:cNvSpPr>
          <p:nvPr/>
        </p:nvSpPr>
        <p:spPr bwMode="auto">
          <a:xfrm>
            <a:off x="1865151" y="1029677"/>
            <a:ext cx="408945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5.1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Kiến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(1/2):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7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672097"/>
            <a:ext cx="5653828" cy="501396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5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595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5.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矩形 44"/>
          <p:cNvSpPr/>
          <p:nvPr/>
        </p:nvSpPr>
        <p:spPr>
          <a:xfrm>
            <a:off x="7167468" y="5723972"/>
            <a:ext cx="3644148" cy="65248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sz="2800" b="1" dirty="0" err="1">
                <a:solidFill>
                  <a:srgbClr val="7030A0"/>
                </a:solidFill>
              </a:rPr>
              <a:t>Kiến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err="1">
                <a:solidFill>
                  <a:srgbClr val="7030A0"/>
                </a:solidFill>
              </a:rPr>
              <a:t>trúc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b="1" dirty="0" smtClean="0">
                <a:solidFill>
                  <a:srgbClr val="7030A0"/>
                </a:solidFill>
              </a:rPr>
              <a:t>3 </a:t>
            </a:r>
            <a:r>
              <a:rPr lang="en-US" sz="2800" b="1" dirty="0" err="1" smtClean="0">
                <a:solidFill>
                  <a:srgbClr val="7030A0"/>
                </a:solidFill>
              </a:rPr>
              <a:t>tầng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1" name="Rectangle 117"/>
          <p:cNvSpPr>
            <a:spLocks noChangeArrowheads="1"/>
          </p:cNvSpPr>
          <p:nvPr/>
        </p:nvSpPr>
        <p:spPr bwMode="auto">
          <a:xfrm>
            <a:off x="1845677" y="1071382"/>
            <a:ext cx="4175177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5.1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Kiến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(2/2):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0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8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595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865151" y="1954446"/>
            <a:ext cx="9464837" cy="409958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800" dirty="0" err="1"/>
              <a:t>Một</a:t>
            </a:r>
            <a:r>
              <a:rPr lang="en-US" altLang="en-US" sz="2800" dirty="0"/>
              <a:t> Instance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SQL Server </a:t>
            </a:r>
            <a:r>
              <a:rPr lang="en-US" altLang="en-US" sz="2800" dirty="0" err="1" smtClean="0"/>
              <a:t>có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4 system databases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hay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user database.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system databases </a:t>
            </a:r>
            <a:r>
              <a:rPr lang="en-US" altLang="en-US" sz="2800" dirty="0" err="1"/>
              <a:t>bao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gồm</a:t>
            </a:r>
            <a:r>
              <a:rPr lang="en-US" altLang="en-US" sz="2800" dirty="0"/>
              <a:t>: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FF0000"/>
                </a:solidFill>
              </a:rPr>
              <a:t>Master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cấp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thống</a:t>
            </a:r>
            <a:r>
              <a:rPr lang="en-US" altLang="en-US" sz="2800" dirty="0"/>
              <a:t> (system-level information) </a:t>
            </a:r>
            <a:r>
              <a:rPr lang="en-US" altLang="en-US" sz="2800" dirty="0" err="1"/>
              <a:t>bao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gồm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về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database </a:t>
            </a:r>
            <a:r>
              <a:rPr lang="en-US" altLang="en-US" sz="2800" dirty="0" err="1"/>
              <a:t>khác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thống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như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vị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data files,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login account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thiết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đặt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cấu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hình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thống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SQL Server (system configuration settings</a:t>
            </a:r>
            <a:r>
              <a:rPr lang="en-US" altLang="en-US" sz="2800" dirty="0" smtClean="0"/>
              <a:t>).</a:t>
            </a:r>
            <a:endParaRPr lang="en-US" altLang="en-US" sz="2800" dirty="0"/>
          </a:p>
        </p:txBody>
      </p:sp>
      <p:sp>
        <p:nvSpPr>
          <p:cNvPr id="10" name="Rectangle 117"/>
          <p:cNvSpPr>
            <a:spLocks noChangeArrowheads="1"/>
          </p:cNvSpPr>
          <p:nvPr/>
        </p:nvSpPr>
        <p:spPr bwMode="auto">
          <a:xfrm>
            <a:off x="1865151" y="1154912"/>
            <a:ext cx="6678774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5.2 Database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hệ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thống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(1/3):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180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368529" y="1857566"/>
            <a:ext cx="10232921" cy="31516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 err="1" smtClean="0">
                <a:solidFill>
                  <a:srgbClr val="FF0000"/>
                </a:solidFill>
              </a:rPr>
              <a:t>Tempdb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table hay stored procedure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thời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quá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việc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bởi</a:t>
            </a:r>
            <a:r>
              <a:rPr lang="en-US" altLang="en-US" sz="2800" dirty="0"/>
              <a:t> user hay do </a:t>
            </a:r>
            <a:r>
              <a:rPr lang="en-US" altLang="en-US" sz="2800" dirty="0" err="1"/>
              <a:t>bản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thân</a:t>
            </a:r>
            <a:r>
              <a:rPr lang="en-US" altLang="en-US" sz="2800" dirty="0"/>
              <a:t> SQL Server engine.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table hay stored procedure </a:t>
            </a:r>
            <a:r>
              <a:rPr lang="en-US" altLang="en-US" sz="2800" dirty="0" err="1"/>
              <a:t>này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sẽ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biến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khởi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động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lại</a:t>
            </a:r>
            <a:r>
              <a:rPr lang="en-US" altLang="en-US" sz="2800" dirty="0"/>
              <a:t> SQL Server hay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ta disconnect</a:t>
            </a:r>
            <a:r>
              <a:rPr lang="en-US" altLang="en-US" sz="2800" dirty="0" smtClean="0"/>
              <a:t>.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endParaRPr lang="en-US" altLang="en-US" sz="2800" dirty="0"/>
          </a:p>
        </p:txBody>
      </p:sp>
      <p:grpSp>
        <p:nvGrpSpPr>
          <p:cNvPr id="1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8" cy="721592"/>
          </a:xfrm>
        </p:grpSpPr>
        <p:sp>
          <p:nvSpPr>
            <p:cNvPr id="11" name="文本框 20"/>
            <p:cNvSpPr txBox="1"/>
            <p:nvPr/>
          </p:nvSpPr>
          <p:spPr>
            <a:xfrm>
              <a:off x="6096000" y="2068962"/>
              <a:ext cx="5595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117"/>
          <p:cNvSpPr>
            <a:spLocks noChangeArrowheads="1"/>
          </p:cNvSpPr>
          <p:nvPr/>
        </p:nvSpPr>
        <p:spPr bwMode="auto">
          <a:xfrm>
            <a:off x="1865151" y="1102286"/>
            <a:ext cx="6793074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5.2 Database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hệ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thống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(2/3):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013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635826" y="4574950"/>
            <a:ext cx="10968015" cy="254839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 err="1" smtClean="0">
                <a:solidFill>
                  <a:srgbClr val="FF0000"/>
                </a:solidFill>
              </a:rPr>
              <a:t>Msdb</a:t>
            </a:r>
            <a:r>
              <a:rPr lang="en-US" altLang="en-US" sz="2800" dirty="0"/>
              <a:t>: Database </a:t>
            </a:r>
            <a:r>
              <a:rPr lang="en-US" altLang="en-US" sz="2800" dirty="0" err="1"/>
              <a:t>này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SQL Server Agent </a:t>
            </a:r>
            <a:r>
              <a:rPr lang="en-US" altLang="en-US" sz="2800" dirty="0" err="1"/>
              <a:t>sử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hoạch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động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việc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(schedule alerts and jobs).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grpSp>
        <p:nvGrpSpPr>
          <p:cNvPr id="1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8" cy="721592"/>
          </a:xfrm>
        </p:grpSpPr>
        <p:sp>
          <p:nvSpPr>
            <p:cNvPr id="11" name="文本框 20"/>
            <p:cNvSpPr txBox="1"/>
            <p:nvPr/>
          </p:nvSpPr>
          <p:spPr>
            <a:xfrm>
              <a:off x="6096000" y="2068962"/>
              <a:ext cx="5595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117"/>
          <p:cNvSpPr>
            <a:spLocks noChangeArrowheads="1"/>
          </p:cNvSpPr>
          <p:nvPr/>
        </p:nvSpPr>
        <p:spPr bwMode="auto">
          <a:xfrm>
            <a:off x="1865150" y="1096127"/>
            <a:ext cx="7221699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5.2 Database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hệ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thống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(3/3):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4" name="矩形 44"/>
          <p:cNvSpPr/>
          <p:nvPr/>
        </p:nvSpPr>
        <p:spPr>
          <a:xfrm>
            <a:off x="635826" y="1772315"/>
            <a:ext cx="10968015" cy="354577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spcBef>
                <a:spcPct val="50000"/>
              </a:spcBef>
              <a:spcAft>
                <a:spcPct val="5000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 smtClean="0">
                <a:solidFill>
                  <a:srgbClr val="FF0000"/>
                </a:solidFill>
              </a:rPr>
              <a:t>Model</a:t>
            </a:r>
            <a:r>
              <a:rPr lang="en-US" altLang="en-US" sz="2800" dirty="0"/>
              <a:t>: Database </a:t>
            </a:r>
            <a:r>
              <a:rPr lang="en-US" altLang="en-US" sz="2800" dirty="0" err="1"/>
              <a:t>này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đóng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vai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trò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như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bảng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template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database </a:t>
            </a:r>
            <a:r>
              <a:rPr lang="en-US" altLang="en-US" sz="2800" dirty="0" err="1"/>
              <a:t>khác</a:t>
            </a:r>
            <a:r>
              <a:rPr lang="en-US" altLang="en-US" sz="2800" dirty="0"/>
              <a:t>. </a:t>
            </a:r>
            <a:r>
              <a:rPr lang="en-US" altLang="en-US" sz="2800" dirty="0" err="1"/>
              <a:t>Nghĩa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user database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thì</a:t>
            </a:r>
            <a:r>
              <a:rPr lang="en-US" altLang="en-US" sz="2800" dirty="0"/>
              <a:t> SQL Server </a:t>
            </a:r>
            <a:r>
              <a:rPr lang="en-US" altLang="en-US" sz="2800" dirty="0" err="1"/>
              <a:t>sẽ</a:t>
            </a:r>
            <a:r>
              <a:rPr lang="en-US" altLang="en-US" sz="2800" dirty="0"/>
              <a:t> copy </a:t>
            </a:r>
            <a:r>
              <a:rPr lang="en-US" altLang="en-US" sz="2800" dirty="0" err="1"/>
              <a:t>toàn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bộ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system objects (tables, stored procedures...)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Model database sang database </a:t>
            </a:r>
            <a:r>
              <a:rPr lang="en-US" altLang="en-US" sz="2800" dirty="0" err="1"/>
              <a:t>mới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vừa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.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18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7871" y="859064"/>
            <a:ext cx="10390716" cy="674131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(Data)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CSDL (Database)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2512" y="1333500"/>
            <a:ext cx="10506075" cy="4648200"/>
          </a:xfrm>
          <a:noFill/>
        </p:spPr>
        <p:txBody>
          <a:bodyPr/>
          <a:lstStyle/>
          <a:p>
            <a:pPr algn="just">
              <a:lnSpc>
                <a:spcPct val="80000"/>
              </a:lnSpc>
              <a:spcBef>
                <a:spcPts val="1700"/>
              </a:spcBef>
            </a:pP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(data)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nghĩa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lĩnh</a:t>
            </a:r>
            <a:r>
              <a:rPr lang="en-US" sz="2400" dirty="0"/>
              <a:t> </a:t>
            </a:r>
            <a:r>
              <a:rPr lang="en-US" sz="2400" dirty="0" err="1"/>
              <a:t>vực</a:t>
            </a:r>
            <a:r>
              <a:rPr lang="en-US" sz="2400" dirty="0"/>
              <a:t>,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.</a:t>
            </a:r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r>
              <a:rPr lang="en-US" sz="2400" dirty="0" err="1"/>
              <a:t>Một</a:t>
            </a:r>
            <a:r>
              <a:rPr lang="en-US" sz="2400" dirty="0"/>
              <a:t> CSDL (database)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(data). </a:t>
            </a:r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endParaRPr lang="en-US" sz="2400" dirty="0"/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endParaRPr lang="en-US" sz="2400" dirty="0"/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endParaRPr lang="en-US" sz="2400" dirty="0"/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endParaRPr lang="en-US" sz="2400" dirty="0"/>
          </a:p>
          <a:p>
            <a:pPr algn="just">
              <a:lnSpc>
                <a:spcPct val="80000"/>
              </a:lnSpc>
              <a:spcBef>
                <a:spcPts val="1700"/>
              </a:spcBef>
              <a:buNone/>
            </a:pPr>
            <a:endParaRPr lang="en-US" sz="2400" dirty="0"/>
          </a:p>
          <a:p>
            <a:pPr algn="just">
              <a:lnSpc>
                <a:spcPct val="80000"/>
              </a:lnSpc>
              <a:spcBef>
                <a:spcPts val="1700"/>
              </a:spcBef>
            </a:pPr>
            <a:r>
              <a:rPr lang="en-US" sz="2400" dirty="0"/>
              <a:t>CSDL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tổ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dung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,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.</a:t>
            </a:r>
            <a:endParaRPr lang="en-US" sz="3200" dirty="0"/>
          </a:p>
        </p:txBody>
      </p:sp>
      <p:sp>
        <p:nvSpPr>
          <p:cNvPr id="187396" name="AutoShape 4"/>
          <p:cNvSpPr>
            <a:spLocks noChangeArrowheads="1"/>
          </p:cNvSpPr>
          <p:nvPr/>
        </p:nvSpPr>
        <p:spPr bwMode="auto">
          <a:xfrm>
            <a:off x="4648200" y="3214680"/>
            <a:ext cx="2133600" cy="15240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87399" name="Text Box 7"/>
          <p:cNvSpPr txBox="1">
            <a:spLocks noChangeArrowheads="1"/>
          </p:cNvSpPr>
          <p:nvPr/>
        </p:nvSpPr>
        <p:spPr bwMode="auto">
          <a:xfrm>
            <a:off x="3048000" y="3443280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Users</a:t>
            </a:r>
          </a:p>
        </p:txBody>
      </p:sp>
      <p:sp>
        <p:nvSpPr>
          <p:cNvPr id="187400" name="Text Box 8"/>
          <p:cNvSpPr txBox="1">
            <a:spLocks noChangeArrowheads="1"/>
          </p:cNvSpPr>
          <p:nvPr/>
        </p:nvSpPr>
        <p:spPr bwMode="auto">
          <a:xfrm>
            <a:off x="7315200" y="4433880"/>
            <a:ext cx="39528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Cho </a:t>
            </a:r>
            <a:r>
              <a:rPr lang="en-US" b="1" dirty="0" err="1"/>
              <a:t>phép</a:t>
            </a:r>
            <a:r>
              <a:rPr lang="en-US" b="1" dirty="0"/>
              <a:t> </a:t>
            </a:r>
            <a:r>
              <a:rPr lang="en-US" b="1" dirty="0" err="1"/>
              <a:t>truy</a:t>
            </a:r>
            <a:r>
              <a:rPr lang="en-US" b="1" dirty="0"/>
              <a:t> </a:t>
            </a:r>
            <a:r>
              <a:rPr lang="en-US" b="1" dirty="0" err="1"/>
              <a:t>xuất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tin</a:t>
            </a:r>
          </a:p>
        </p:txBody>
      </p:sp>
      <p:sp>
        <p:nvSpPr>
          <p:cNvPr id="187401" name="Text Box 9"/>
          <p:cNvSpPr txBox="1">
            <a:spLocks noChangeArrowheads="1"/>
          </p:cNvSpPr>
          <p:nvPr/>
        </p:nvSpPr>
        <p:spPr bwMode="auto">
          <a:xfrm>
            <a:off x="7467600" y="2925150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Lưu</a:t>
            </a:r>
            <a:r>
              <a:rPr lang="en-US" b="1" dirty="0"/>
              <a:t> </a:t>
            </a:r>
            <a:r>
              <a:rPr lang="en-US" b="1" dirty="0" err="1"/>
              <a:t>trữ</a:t>
            </a:r>
            <a:r>
              <a:rPr lang="en-US" b="1" dirty="0"/>
              <a:t> </a:t>
            </a:r>
            <a:r>
              <a:rPr lang="en-US" b="1" dirty="0" err="1" smtClean="0"/>
              <a:t>Thông</a:t>
            </a:r>
            <a:r>
              <a:rPr lang="en-US" b="1" dirty="0" smtClean="0"/>
              <a:t> </a:t>
            </a:r>
            <a:r>
              <a:rPr lang="en-US" b="1" dirty="0"/>
              <a:t>tin</a:t>
            </a:r>
          </a:p>
        </p:txBody>
      </p:sp>
      <p:cxnSp>
        <p:nvCxnSpPr>
          <p:cNvPr id="187403" name="AutoShape 11"/>
          <p:cNvCxnSpPr>
            <a:cxnSpLocks noChangeShapeType="1"/>
          </p:cNvCxnSpPr>
          <p:nvPr/>
        </p:nvCxnSpPr>
        <p:spPr bwMode="auto">
          <a:xfrm flipH="1">
            <a:off x="6858000" y="3443280"/>
            <a:ext cx="533400" cy="533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04" name="AutoShape 12"/>
          <p:cNvCxnSpPr>
            <a:cxnSpLocks noChangeShapeType="1"/>
          </p:cNvCxnSpPr>
          <p:nvPr/>
        </p:nvCxnSpPr>
        <p:spPr bwMode="auto">
          <a:xfrm flipH="1" flipV="1">
            <a:off x="6858000" y="4052880"/>
            <a:ext cx="457200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7405" name="Line 13"/>
          <p:cNvSpPr>
            <a:spLocks noChangeShapeType="1"/>
          </p:cNvSpPr>
          <p:nvPr/>
        </p:nvSpPr>
        <p:spPr bwMode="auto">
          <a:xfrm>
            <a:off x="3200400" y="4129080"/>
            <a:ext cx="1371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67871" y="315277"/>
            <a:ext cx="894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GIẢI THÍCH KHÁI NIỆM VỀ DỮ LIỆU VÀ CSDL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1000"/>
                                        <p:tgtEl>
                                          <p:spTgt spid="18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10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10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6" grpId="0" animBg="1"/>
      <p:bldP spid="187399" grpId="0"/>
      <p:bldP spid="187400" grpId="0"/>
      <p:bldP spid="187401" grpId="0"/>
      <p:bldP spid="18740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675602" y="1808908"/>
            <a:ext cx="11042584" cy="465973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 err="1"/>
              <a:t>Mỗi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database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SQL Server </a:t>
            </a:r>
            <a:r>
              <a:rPr lang="en-US" altLang="en-US" sz="2800" dirty="0" err="1"/>
              <a:t>đều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ít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data file </a:t>
            </a:r>
            <a:r>
              <a:rPr lang="en-US" altLang="en-US" sz="2800" dirty="0" err="1"/>
              <a:t>chính</a:t>
            </a:r>
            <a:r>
              <a:rPr lang="en-US" altLang="en-US" sz="2800" dirty="0"/>
              <a:t> (Primary),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thêm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hay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data file </a:t>
            </a:r>
            <a:r>
              <a:rPr lang="en-US" altLang="en-US" sz="2800" dirty="0" err="1"/>
              <a:t>phụ</a:t>
            </a:r>
            <a:r>
              <a:rPr lang="en-US" altLang="en-US" sz="2800" dirty="0"/>
              <a:t> (Secondary)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transaction log file.</a:t>
            </a:r>
          </a:p>
          <a:p>
            <a:pPr marL="914400" lvl="1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/>
              <a:t>Primary data file </a:t>
            </a:r>
            <a:r>
              <a:rPr lang="en-US" altLang="en-US" sz="2800" dirty="0"/>
              <a:t>(</a:t>
            </a:r>
            <a:r>
              <a:rPr lang="en-US" altLang="en-US" sz="2800" dirty="0" err="1"/>
              <a:t>thường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mở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rộng</a:t>
            </a:r>
            <a:r>
              <a:rPr lang="en-US" altLang="en-US" sz="2800" dirty="0"/>
              <a:t> </a:t>
            </a:r>
            <a:r>
              <a:rPr lang="en-US" altLang="en-US" sz="2800" b="1" dirty="0"/>
              <a:t>.</a:t>
            </a:r>
            <a:r>
              <a:rPr lang="en-US" altLang="en-US" sz="2800" b="1" dirty="0" err="1"/>
              <a:t>mdf</a:t>
            </a:r>
            <a:r>
              <a:rPr lang="en-US" altLang="en-US" sz="2800" dirty="0"/>
              <a:t>): </a:t>
            </a:r>
            <a:r>
              <a:rPr lang="en-US" altLang="en-US" sz="2800" dirty="0" err="1"/>
              <a:t>đây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file </a:t>
            </a:r>
            <a:r>
              <a:rPr lang="en-US" altLang="en-US" sz="2800" dirty="0" err="1"/>
              <a:t>chính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data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system tables.</a:t>
            </a:r>
          </a:p>
          <a:p>
            <a:pPr marL="914400" lvl="1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/>
              <a:t>Secondary data file </a:t>
            </a:r>
            <a:r>
              <a:rPr lang="en-US" altLang="en-US" sz="2800" dirty="0"/>
              <a:t>(</a:t>
            </a:r>
            <a:r>
              <a:rPr lang="en-US" altLang="en-US" sz="2800" dirty="0" err="1"/>
              <a:t>thường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mở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rộng</a:t>
            </a:r>
            <a:r>
              <a:rPr lang="en-US" altLang="en-US" sz="2800" dirty="0"/>
              <a:t> </a:t>
            </a:r>
            <a:r>
              <a:rPr lang="en-US" altLang="en-US" sz="2800" b="1" dirty="0"/>
              <a:t>.</a:t>
            </a:r>
            <a:r>
              <a:rPr lang="en-US" altLang="en-US" sz="2800" b="1" dirty="0" err="1"/>
              <a:t>ndf</a:t>
            </a:r>
            <a:r>
              <a:rPr lang="en-US" altLang="en-US" sz="2800" dirty="0"/>
              <a:t>): </a:t>
            </a:r>
            <a:r>
              <a:rPr lang="en-US" altLang="en-US" sz="2800" dirty="0" err="1"/>
              <a:t>đây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file </a:t>
            </a:r>
            <a:r>
              <a:rPr lang="en-US" altLang="en-US" sz="2800" dirty="0" err="1"/>
              <a:t>phụ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thường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sử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dụng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database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phân</a:t>
            </a:r>
            <a:r>
              <a:rPr lang="en-US" altLang="en-US" sz="2800" dirty="0"/>
              <a:t> chia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đĩa</a:t>
            </a:r>
            <a:r>
              <a:rPr lang="en-US" altLang="en-US" sz="2800" dirty="0"/>
              <a:t>.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grpSp>
        <p:nvGrpSpPr>
          <p:cNvPr id="1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8" cy="721592"/>
          </a:xfrm>
        </p:grpSpPr>
        <p:sp>
          <p:nvSpPr>
            <p:cNvPr id="11" name="文本框 20"/>
            <p:cNvSpPr txBox="1"/>
            <p:nvPr/>
          </p:nvSpPr>
          <p:spPr>
            <a:xfrm>
              <a:off x="6096000" y="2068962"/>
              <a:ext cx="5595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117"/>
          <p:cNvSpPr>
            <a:spLocks noChangeArrowheads="1"/>
          </p:cNvSpPr>
          <p:nvPr/>
        </p:nvSpPr>
        <p:spPr bwMode="auto">
          <a:xfrm>
            <a:off x="1865151" y="1096127"/>
            <a:ext cx="496099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5.3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Cấu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vật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lý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(1/4):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3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9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595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5.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514350" y="1932023"/>
            <a:ext cx="10872788" cy="358251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 smtClean="0"/>
              <a:t>Transaction </a:t>
            </a:r>
            <a:r>
              <a:rPr lang="en-US" altLang="en-US" sz="2800" b="1" dirty="0"/>
              <a:t>log file </a:t>
            </a:r>
            <a:r>
              <a:rPr lang="en-US" altLang="en-US" sz="2800" dirty="0"/>
              <a:t>(</a:t>
            </a:r>
            <a:r>
              <a:rPr lang="en-US" altLang="en-US" sz="2800" dirty="0" err="1"/>
              <a:t>thường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mở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rộng</a:t>
            </a:r>
            <a:r>
              <a:rPr lang="en-US" altLang="en-US" sz="2800" dirty="0"/>
              <a:t> </a:t>
            </a:r>
            <a:r>
              <a:rPr lang="en-US" altLang="en-US" sz="2800" b="1" dirty="0"/>
              <a:t>.</a:t>
            </a:r>
            <a:r>
              <a:rPr lang="en-US" altLang="en-US" sz="2800" b="1" dirty="0" err="1"/>
              <a:t>ldf</a:t>
            </a:r>
            <a:r>
              <a:rPr lang="en-US" altLang="en-US" sz="2800" dirty="0"/>
              <a:t>): </a:t>
            </a:r>
            <a:r>
              <a:rPr lang="en-US" altLang="en-US" sz="2800" dirty="0" err="1"/>
              <a:t>đây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file </a:t>
            </a:r>
            <a:r>
              <a:rPr lang="en-US" altLang="en-US" sz="2800" dirty="0" err="1"/>
              <a:t>ghi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lại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thay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đổi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diễn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database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đầy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đủ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roll back hay roll forward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</a:t>
            </a:r>
            <a:r>
              <a:rPr lang="en-US" altLang="en-US" sz="2800" dirty="0" err="1" smtClean="0"/>
              <a:t>cần</a:t>
            </a:r>
            <a:r>
              <a:rPr lang="en-US" altLang="en-US" sz="2800" dirty="0" smtClean="0"/>
              <a:t>.</a:t>
            </a:r>
          </a:p>
          <a:p>
            <a:pPr marL="914400" lvl="1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 smtClean="0"/>
              <a:t>Data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SQL Server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thành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từng</a:t>
            </a:r>
            <a:r>
              <a:rPr lang="en-US" altLang="en-US" sz="2800" dirty="0"/>
              <a:t> Page 8KB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8 page </a:t>
            </a:r>
            <a:r>
              <a:rPr lang="en-US" altLang="en-US" sz="2800" dirty="0" err="1"/>
              <a:t>liên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tục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tạo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thành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Extent </a:t>
            </a:r>
            <a:r>
              <a:rPr lang="en-US" altLang="en-US" sz="2800" dirty="0" err="1"/>
              <a:t>như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hình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vẽ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dưới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đây</a:t>
            </a:r>
            <a:r>
              <a:rPr lang="en-US" altLang="en-US" sz="2800" dirty="0"/>
              <a:t>: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10" name="Rectangle 117"/>
          <p:cNvSpPr>
            <a:spLocks noChangeArrowheads="1"/>
          </p:cNvSpPr>
          <p:nvPr/>
        </p:nvSpPr>
        <p:spPr bwMode="auto">
          <a:xfrm>
            <a:off x="1865151" y="1096127"/>
            <a:ext cx="496099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5.3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Cấu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vật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lý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(2/4):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52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8" t="23077" r="23866" b="9891"/>
          <a:stretch>
            <a:fillRect/>
          </a:stretch>
        </p:blipFill>
        <p:spPr bwMode="auto">
          <a:xfrm>
            <a:off x="4358996" y="1171388"/>
            <a:ext cx="6459506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9"/>
          <p:cNvGrpSpPr/>
          <p:nvPr/>
        </p:nvGrpSpPr>
        <p:grpSpPr>
          <a:xfrm>
            <a:off x="1865151" y="349790"/>
            <a:ext cx="4572662" cy="721592"/>
            <a:chOff x="6096000" y="2068962"/>
            <a:chExt cx="5595959" cy="721592"/>
          </a:xfrm>
        </p:grpSpPr>
        <p:sp>
          <p:nvSpPr>
            <p:cNvPr id="12" name="文本框 20"/>
            <p:cNvSpPr txBox="1"/>
            <p:nvPr/>
          </p:nvSpPr>
          <p:spPr>
            <a:xfrm>
              <a:off x="6096000" y="2068962"/>
              <a:ext cx="5595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5. CẤU TRÚC CỦA CSDL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" name="Rectangle 117"/>
          <p:cNvSpPr>
            <a:spLocks noChangeArrowheads="1"/>
          </p:cNvSpPr>
          <p:nvPr/>
        </p:nvSpPr>
        <p:spPr bwMode="auto">
          <a:xfrm>
            <a:off x="1865151" y="1096127"/>
            <a:ext cx="496099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5.3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Cấu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vật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lý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(3/4):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8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6924460" cy="721592"/>
            <a:chOff x="6096000" y="2068962"/>
            <a:chExt cx="8474056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4740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VẬT LÝ CỦA DATABASE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997939" y="1808908"/>
            <a:ext cx="10685396" cy="509062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 err="1"/>
              <a:t>Trước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SQL Server </a:t>
            </a:r>
            <a:r>
              <a:rPr lang="en-US" altLang="en-US" sz="2800" dirty="0" err="1"/>
              <a:t>muốn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lưu</a:t>
            </a:r>
            <a:r>
              <a:rPr lang="en-US" altLang="en-US" sz="2800" dirty="0"/>
              <a:t> data </a:t>
            </a:r>
            <a:r>
              <a:rPr lang="en-US" altLang="en-US" sz="2800" dirty="0" err="1"/>
              <a:t>vào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table </a:t>
            </a:r>
            <a:r>
              <a:rPr lang="en-US" altLang="en-US" sz="2800" dirty="0" err="1"/>
              <a:t>nó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phải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dành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riêng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khoảng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trống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data file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table </a:t>
            </a:r>
            <a:r>
              <a:rPr lang="en-US" altLang="en-US" sz="2800" dirty="0" err="1"/>
              <a:t>đó</a:t>
            </a:r>
            <a:r>
              <a:rPr lang="en-US" altLang="en-US" sz="2800" dirty="0"/>
              <a:t>.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khoảng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trống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extents.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2 </a:t>
            </a:r>
            <a:r>
              <a:rPr lang="en-US" altLang="en-US" sz="2800" dirty="0" err="1"/>
              <a:t>loại</a:t>
            </a:r>
            <a:r>
              <a:rPr lang="en-US" altLang="en-US" sz="2800" dirty="0"/>
              <a:t> Extents:</a:t>
            </a:r>
          </a:p>
          <a:p>
            <a:pPr marL="914400" lvl="1" indent="-4572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800" b="1" dirty="0"/>
              <a:t>Mixed Extents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loại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hỗn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hợp</a:t>
            </a:r>
            <a:r>
              <a:rPr lang="en-US" altLang="en-US" sz="2800" dirty="0"/>
              <a:t>) </a:t>
            </a:r>
            <a:r>
              <a:rPr lang="en-US" altLang="en-US" sz="2800" dirty="0" err="1"/>
              <a:t>dùng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data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tables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cùng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Extent.</a:t>
            </a:r>
          </a:p>
          <a:p>
            <a:pPr marL="914400" lvl="1" indent="-457200" algn="just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2800" b="1" dirty="0" smtClean="0"/>
              <a:t>Uniform </a:t>
            </a:r>
            <a:r>
              <a:rPr lang="en-US" altLang="en-US" sz="2800" b="1" dirty="0"/>
              <a:t>Extent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loại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thuần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nhất</a:t>
            </a:r>
            <a:r>
              <a:rPr lang="en-US" altLang="en-US" sz="2800" dirty="0"/>
              <a:t>) </a:t>
            </a:r>
            <a:r>
              <a:rPr lang="en-US" altLang="en-US" sz="2800" dirty="0" err="1"/>
              <a:t>dùng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data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table. </a:t>
            </a:r>
            <a:r>
              <a:rPr lang="en-US" altLang="en-US" sz="2800" dirty="0" err="1"/>
              <a:t>Ðầu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tiên</a:t>
            </a:r>
            <a:r>
              <a:rPr lang="en-US" altLang="en-US" sz="2800" dirty="0"/>
              <a:t> SQL Server </a:t>
            </a:r>
            <a:r>
              <a:rPr lang="en-US" altLang="en-US" sz="2800" dirty="0" err="1"/>
              <a:t>dành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Page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Mixed Extent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chứa</a:t>
            </a:r>
            <a:r>
              <a:rPr lang="en-US" altLang="en-US" sz="2800" dirty="0"/>
              <a:t> data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table </a:t>
            </a:r>
            <a:r>
              <a:rPr lang="en-US" altLang="en-US" sz="2800" dirty="0" err="1"/>
              <a:t>sau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data </a:t>
            </a:r>
            <a:r>
              <a:rPr lang="en-US" altLang="en-US" sz="2800" dirty="0" err="1"/>
              <a:t>tăng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trưởng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thì</a:t>
            </a:r>
            <a:r>
              <a:rPr lang="en-US" altLang="en-US" sz="2800" dirty="0"/>
              <a:t> SQL </a:t>
            </a:r>
            <a:r>
              <a:rPr lang="en-US" altLang="en-US" sz="2800" dirty="0" err="1"/>
              <a:t>dành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hẳn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Uniform Extent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table </a:t>
            </a:r>
            <a:r>
              <a:rPr lang="en-US" altLang="en-US" sz="2800" dirty="0" err="1"/>
              <a:t>đó</a:t>
            </a:r>
            <a:r>
              <a:rPr lang="en-US" altLang="en-US" sz="2800" dirty="0"/>
              <a:t>.</a:t>
            </a:r>
          </a:p>
          <a:p>
            <a:pPr marL="457200" indent="-457200" algn="just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10" name="Rectangle 117"/>
          <p:cNvSpPr>
            <a:spLocks noChangeArrowheads="1"/>
          </p:cNvSpPr>
          <p:nvPr/>
        </p:nvSpPr>
        <p:spPr bwMode="auto">
          <a:xfrm>
            <a:off x="1476369" y="1077829"/>
            <a:ext cx="496099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5.3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Cấu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vật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lý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(4/4):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36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6924460" cy="721592"/>
            <a:chOff x="6096000" y="2068962"/>
            <a:chExt cx="8474056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4740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CẤU TRÚC VẬT LÝ CỦA DATABASE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117"/>
          <p:cNvSpPr>
            <a:spLocks noChangeArrowheads="1"/>
          </p:cNvSpPr>
          <p:nvPr/>
        </p:nvSpPr>
        <p:spPr bwMode="auto">
          <a:xfrm>
            <a:off x="1476369" y="1077829"/>
            <a:ext cx="496099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5.3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Cấu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trúc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vật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lý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 (4/4):</a:t>
            </a:r>
            <a:endParaRPr lang="en-US" sz="2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026" name="Picture 2" descr="Uniform and Mixed ex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06" y="2495840"/>
            <a:ext cx="7088188" cy="26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7"/>
          <p:cNvSpPr>
            <a:spLocks noChangeArrowheads="1"/>
          </p:cNvSpPr>
          <p:nvPr/>
        </p:nvSpPr>
        <p:spPr bwMode="auto">
          <a:xfrm>
            <a:off x="1476369" y="1659736"/>
            <a:ext cx="496099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>
                <a:latin typeface="+mj-lt"/>
              </a:rPr>
              <a:t>Ví</a:t>
            </a:r>
            <a:r>
              <a:rPr lang="en-US" sz="2800" b="1" dirty="0" smtClean="0">
                <a:latin typeface="+mj-lt"/>
              </a:rPr>
              <a:t> </a:t>
            </a:r>
            <a:r>
              <a:rPr lang="en-US" sz="2800" b="1" dirty="0" err="1" smtClean="0">
                <a:latin typeface="+mj-lt"/>
              </a:rPr>
              <a:t>dụ</a:t>
            </a:r>
            <a:r>
              <a:rPr lang="en-US" sz="2800" b="1" dirty="0" smtClean="0">
                <a:latin typeface="+mj-lt"/>
              </a:rPr>
              <a:t>: 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8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058" y="795337"/>
            <a:ext cx="10390716" cy="619126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1.2 </a:t>
            </a:r>
            <a:r>
              <a:rPr lang="en-US" sz="3200" b="1" dirty="0" err="1" smtClean="0">
                <a:solidFill>
                  <a:srgbClr val="0070C0"/>
                </a:solidFill>
              </a:rPr>
              <a:t>Quản</a:t>
            </a:r>
            <a:r>
              <a:rPr lang="en-US" sz="3200" b="1" dirty="0" smtClean="0">
                <a:solidFill>
                  <a:srgbClr val="0070C0"/>
                </a:solidFill>
              </a:rPr>
              <a:t> </a:t>
            </a:r>
            <a:r>
              <a:rPr lang="en-US" sz="3200" b="1" dirty="0">
                <a:solidFill>
                  <a:srgbClr val="0070C0"/>
                </a:solidFill>
              </a:rPr>
              <a:t>trị </a:t>
            </a:r>
            <a:r>
              <a:rPr lang="en-US" sz="3200" b="1" dirty="0" err="1">
                <a:solidFill>
                  <a:srgbClr val="0070C0"/>
                </a:solidFill>
              </a:rPr>
              <a:t>dữ</a:t>
            </a:r>
            <a:r>
              <a:rPr lang="en-US" sz="3200" b="1" dirty="0">
                <a:solidFill>
                  <a:srgbClr val="0070C0"/>
                </a:solidFill>
              </a:rPr>
              <a:t> </a:t>
            </a:r>
            <a:r>
              <a:rPr lang="en-US" sz="3200" b="1" dirty="0" err="1">
                <a:solidFill>
                  <a:srgbClr val="0070C0"/>
                </a:solidFill>
              </a:rPr>
              <a:t>liệu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3026" y="1455956"/>
            <a:ext cx="10344150" cy="4648200"/>
          </a:xfrm>
          <a:noFill/>
        </p:spPr>
        <p:txBody>
          <a:bodyPr/>
          <a:lstStyle/>
          <a:p>
            <a:pPr algn="just">
              <a:spcBef>
                <a:spcPts val="1700"/>
              </a:spcBef>
            </a:pPr>
            <a:r>
              <a:rPr lang="en-US" sz="3200" dirty="0" err="1"/>
              <a:t>Quản</a:t>
            </a:r>
            <a:r>
              <a:rPr lang="en-US" sz="3200" dirty="0"/>
              <a:t> trị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chỉ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lớn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bao</a:t>
            </a:r>
            <a:r>
              <a:rPr lang="en-US" sz="3200" dirty="0"/>
              <a:t> </a:t>
            </a:r>
            <a:r>
              <a:rPr lang="en-US" sz="3200" dirty="0" err="1"/>
              <a:t>gồm</a:t>
            </a:r>
            <a:r>
              <a:rPr lang="en-US" sz="3200" dirty="0"/>
              <a:t> </a:t>
            </a:r>
            <a:r>
              <a:rPr lang="en-US" sz="3200" dirty="0" err="1"/>
              <a:t>cả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trữ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đó</a:t>
            </a:r>
            <a:r>
              <a:rPr lang="en-US" sz="3200" dirty="0"/>
              <a:t>. </a:t>
            </a:r>
          </a:p>
          <a:p>
            <a:pPr algn="just">
              <a:spcBef>
                <a:spcPts val="1700"/>
              </a:spcBef>
            </a:pPr>
            <a:r>
              <a:rPr lang="en-US" sz="3200" dirty="0" err="1"/>
              <a:t>Hai</a:t>
            </a:r>
            <a:r>
              <a:rPr lang="en-US" sz="3200" dirty="0"/>
              <a:t> </a:t>
            </a:r>
            <a:r>
              <a:rPr lang="en-US" sz="3200" dirty="0" err="1"/>
              <a:t>phương</a:t>
            </a:r>
            <a:r>
              <a:rPr lang="en-US" sz="3200" dirty="0"/>
              <a:t> </a:t>
            </a:r>
            <a:r>
              <a:rPr lang="en-US" sz="3200" dirty="0" err="1"/>
              <a:t>pháp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trị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:</a:t>
            </a:r>
          </a:p>
          <a:p>
            <a:pPr lvl="1" algn="just">
              <a:spcBef>
                <a:spcPts val="1700"/>
              </a:spcBef>
            </a:pP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dựa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tin (File-based systems)</a:t>
            </a:r>
          </a:p>
          <a:p>
            <a:pPr lvl="1" algn="just">
              <a:spcBef>
                <a:spcPts val="1700"/>
              </a:spcBef>
            </a:pP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CSDL (Database systems)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5058" y="190172"/>
            <a:ext cx="894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GIẢI THÍCH KHÁI NIỆM VỀ DỮ LIỆU VÀ CSDL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1000"/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058" y="800100"/>
            <a:ext cx="10390716" cy="782637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 (1/3)</a:t>
            </a:r>
            <a:endParaRPr lang="en-US" sz="32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9445" name="Picture 5" descr="j0082265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703638"/>
            <a:ext cx="2030413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6" name="Picture 6" descr="j0297661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28053"/>
            <a:ext cx="1825625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814387" y="1582737"/>
            <a:ext cx="741521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3200" dirty="0" err="1" smtClean="0"/>
              <a:t>Đặc</a:t>
            </a:r>
            <a:r>
              <a:rPr lang="en-US" sz="3200" dirty="0" smtClean="0"/>
              <a:t>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hệ</a:t>
            </a:r>
            <a:r>
              <a:rPr lang="en-US" sz="3200" dirty="0" smtClean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r>
              <a:rPr lang="en-US" sz="3200" dirty="0" smtClean="0"/>
              <a:t> tin:</a:t>
            </a:r>
            <a:endParaRPr lang="en-US" sz="3200" dirty="0"/>
          </a:p>
          <a:p>
            <a:pPr algn="l"/>
            <a:endParaRPr lang="en-US" sz="3200" dirty="0"/>
          </a:p>
          <a:p>
            <a:pPr algn="l"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trữ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tin        </a:t>
            </a:r>
          </a:p>
          <a:p>
            <a:pPr algn="l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sz="3200" dirty="0" err="1"/>
              <a:t>riêng</a:t>
            </a:r>
            <a:r>
              <a:rPr lang="en-US" sz="3200" dirty="0"/>
              <a:t> </a:t>
            </a:r>
            <a:r>
              <a:rPr lang="en-US" sz="3200" dirty="0" err="1"/>
              <a:t>biệt</a:t>
            </a:r>
            <a:r>
              <a:rPr lang="en-US" sz="3200" dirty="0"/>
              <a:t>. </a:t>
            </a:r>
          </a:p>
          <a:p>
            <a:pPr algn="l">
              <a:buClr>
                <a:schemeClr val="folHlink"/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algn="l"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 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nhóm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tin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trữ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.</a:t>
            </a:r>
          </a:p>
        </p:txBody>
      </p:sp>
      <p:pic>
        <p:nvPicPr>
          <p:cNvPr id="189450" name="Picture 10" descr="PE06270_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711" y="2951660"/>
            <a:ext cx="1770063" cy="154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25058" y="190172"/>
            <a:ext cx="894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GIẢI THÍCH KHÁI NIỆM VỀ DỮ LIỆU VÀ CSDL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44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919287" y="1446431"/>
            <a:ext cx="9710738" cy="4648200"/>
          </a:xfrm>
          <a:noFill/>
          <a:ln/>
        </p:spPr>
        <p:txBody>
          <a:bodyPr/>
          <a:lstStyle/>
          <a:p>
            <a:pPr algn="just">
              <a:spcBef>
                <a:spcPts val="1700"/>
              </a:spcBef>
            </a:pPr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:</a:t>
            </a:r>
          </a:p>
          <a:p>
            <a:pPr algn="just">
              <a:spcBef>
                <a:spcPts val="1700"/>
              </a:spcBef>
            </a:pPr>
            <a:endParaRPr lang="en-US" sz="2400" dirty="0"/>
          </a:p>
          <a:p>
            <a:pPr algn="just">
              <a:spcBef>
                <a:spcPts val="1700"/>
              </a:spcBef>
            </a:pPr>
            <a:endParaRPr lang="en-US" sz="2400" dirty="0"/>
          </a:p>
          <a:p>
            <a:pPr algn="just">
              <a:spcBef>
                <a:spcPts val="1700"/>
              </a:spcBef>
            </a:pPr>
            <a:endParaRPr lang="en-US" sz="2400" dirty="0"/>
          </a:p>
          <a:p>
            <a:pPr algn="just">
              <a:spcBef>
                <a:spcPts val="1700"/>
              </a:spcBef>
              <a:buNone/>
            </a:pPr>
            <a:endParaRPr lang="en-US" sz="2400" dirty="0"/>
          </a:p>
          <a:p>
            <a:pPr algn="just">
              <a:spcBef>
                <a:spcPts val="1700"/>
              </a:spcBef>
            </a:pPr>
            <a:r>
              <a:rPr lang="en-US" b="1" dirty="0"/>
              <a:t>CSDL </a:t>
            </a:r>
            <a:r>
              <a:rPr lang="en-US" b="1" dirty="0" err="1"/>
              <a:t>ManagementStudent</a:t>
            </a:r>
            <a:r>
              <a:rPr lang="en-US" b="1" dirty="0"/>
              <a:t> </a:t>
            </a:r>
            <a:r>
              <a:rPr lang="en-US" b="1" dirty="0" err="1"/>
              <a:t>sẽ</a:t>
            </a:r>
            <a:r>
              <a:rPr lang="en-US" b="1" dirty="0"/>
              <a:t> </a:t>
            </a:r>
            <a:r>
              <a:rPr lang="en-US" b="1" dirty="0" err="1"/>
              <a:t>chứa</a:t>
            </a:r>
            <a:r>
              <a:rPr lang="en-US" b="1" dirty="0"/>
              <a:t> </a:t>
            </a:r>
            <a:r>
              <a:rPr lang="en-US" b="1" dirty="0" err="1"/>
              <a:t>những</a:t>
            </a:r>
            <a:r>
              <a:rPr lang="en-US" b="1" dirty="0"/>
              <a:t> </a:t>
            </a:r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:</a:t>
            </a:r>
          </a:p>
          <a:p>
            <a:pPr lvl="1" algn="just">
              <a:spcBef>
                <a:spcPts val="1700"/>
              </a:spcBef>
            </a:pPr>
            <a:r>
              <a:rPr lang="en-US" sz="1800" dirty="0"/>
              <a:t>Student (</a:t>
            </a:r>
            <a:r>
              <a:rPr lang="en-US" sz="1800" dirty="0" err="1"/>
              <a:t>StudNo</a:t>
            </a:r>
            <a:r>
              <a:rPr lang="en-US" sz="1800" dirty="0"/>
              <a:t>, </a:t>
            </a:r>
            <a:r>
              <a:rPr lang="en-US" sz="1800" dirty="0" err="1"/>
              <a:t>StudName</a:t>
            </a:r>
            <a:r>
              <a:rPr lang="en-US" sz="1800" dirty="0"/>
              <a:t>, Age, Address, …)</a:t>
            </a:r>
          </a:p>
          <a:p>
            <a:pPr lvl="1" algn="just">
              <a:spcBef>
                <a:spcPts val="1700"/>
              </a:spcBef>
            </a:pPr>
            <a:r>
              <a:rPr lang="en-US" sz="1800" dirty="0"/>
              <a:t>Class (</a:t>
            </a:r>
            <a:r>
              <a:rPr lang="en-US" sz="1800" dirty="0" err="1"/>
              <a:t>ClassNo</a:t>
            </a:r>
            <a:r>
              <a:rPr lang="en-US" sz="1800" dirty="0"/>
              <a:t>, </a:t>
            </a:r>
            <a:r>
              <a:rPr lang="en-US" sz="1800" dirty="0" err="1"/>
              <a:t>ClassName</a:t>
            </a:r>
            <a:r>
              <a:rPr lang="en-US" sz="1800" dirty="0"/>
              <a:t>, </a:t>
            </a:r>
            <a:r>
              <a:rPr lang="en-US" sz="1800" dirty="0" err="1"/>
              <a:t>FacultName</a:t>
            </a:r>
            <a:r>
              <a:rPr lang="en-US" sz="1800" dirty="0"/>
              <a:t>)</a:t>
            </a:r>
          </a:p>
          <a:p>
            <a:pPr lvl="1" algn="just">
              <a:spcBef>
                <a:spcPts val="1700"/>
              </a:spcBef>
            </a:pPr>
            <a:r>
              <a:rPr lang="en-US" sz="1800" dirty="0"/>
              <a:t>….</a:t>
            </a:r>
          </a:p>
          <a:p>
            <a:pPr algn="just">
              <a:spcBef>
                <a:spcPts val="1700"/>
              </a:spcBef>
            </a:pPr>
            <a:endParaRPr lang="en-US" sz="2000" dirty="0"/>
          </a:p>
        </p:txBody>
      </p:sp>
      <p:pic>
        <p:nvPicPr>
          <p:cNvPr id="197636" name="Picture 4" descr="j029298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379663"/>
            <a:ext cx="1384300" cy="13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638" name="AutoShape 6"/>
          <p:cNvSpPr>
            <a:spLocks noChangeArrowheads="1"/>
          </p:cNvSpPr>
          <p:nvPr/>
        </p:nvSpPr>
        <p:spPr bwMode="auto">
          <a:xfrm>
            <a:off x="8701087" y="2305050"/>
            <a:ext cx="1397000" cy="1524000"/>
          </a:xfrm>
          <a:prstGeom prst="can">
            <a:avLst>
              <a:gd name="adj" fmla="val 27273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Sudent 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Database</a:t>
            </a:r>
          </a:p>
        </p:txBody>
      </p:sp>
      <p:grpSp>
        <p:nvGrpSpPr>
          <p:cNvPr id="197641" name="Group 9"/>
          <p:cNvGrpSpPr>
            <a:grpSpLocks/>
          </p:cNvGrpSpPr>
          <p:nvPr/>
        </p:nvGrpSpPr>
        <p:grpSpPr bwMode="auto">
          <a:xfrm>
            <a:off x="4510087" y="2533650"/>
            <a:ext cx="2895600" cy="1066800"/>
            <a:chOff x="2016" y="1344"/>
            <a:chExt cx="1824" cy="672"/>
          </a:xfrm>
        </p:grpSpPr>
        <p:sp>
          <p:nvSpPr>
            <p:cNvPr id="197639" name="Rectangle 7"/>
            <p:cNvSpPr>
              <a:spLocks noChangeArrowheads="1"/>
            </p:cNvSpPr>
            <p:nvPr/>
          </p:nvSpPr>
          <p:spPr bwMode="auto">
            <a:xfrm>
              <a:off x="2016" y="1344"/>
              <a:ext cx="1824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/>
                <a:t>Data entry and reports</a:t>
              </a:r>
            </a:p>
            <a:p>
              <a:endParaRPr lang="en-US" sz="2000"/>
            </a:p>
            <a:p>
              <a:r>
                <a:rPr lang="en-US" sz="2000"/>
                <a:t>File handling routines</a:t>
              </a:r>
            </a:p>
          </p:txBody>
        </p:sp>
        <p:sp>
          <p:nvSpPr>
            <p:cNvPr id="197640" name="Line 8"/>
            <p:cNvSpPr>
              <a:spLocks noChangeShapeType="1"/>
            </p:cNvSpPr>
            <p:nvPr/>
          </p:nvSpPr>
          <p:spPr bwMode="auto">
            <a:xfrm>
              <a:off x="2016" y="1689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7642" name="Line 10"/>
          <p:cNvSpPr>
            <a:spLocks noChangeShapeType="1"/>
          </p:cNvSpPr>
          <p:nvPr/>
        </p:nvSpPr>
        <p:spPr bwMode="auto">
          <a:xfrm>
            <a:off x="3352800" y="306705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7643" name="Line 11"/>
          <p:cNvSpPr>
            <a:spLocks noChangeShapeType="1"/>
          </p:cNvSpPr>
          <p:nvPr/>
        </p:nvSpPr>
        <p:spPr bwMode="auto">
          <a:xfrm>
            <a:off x="7496175" y="306705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5058" y="190172"/>
            <a:ext cx="894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GIẢI THÍCH KHÁI NIỆM VỀ DỮ LIỆU VÀ CSDL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058" y="800100"/>
            <a:ext cx="10390716" cy="782637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 (2/3)</a:t>
            </a:r>
            <a:endParaRPr lang="en-US" sz="32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10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10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8" grpId="0" animBg="1"/>
      <p:bldP spid="197642" grpId="0" animBg="1"/>
      <p:bldP spid="1976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5058" y="1450975"/>
            <a:ext cx="10666942" cy="4800600"/>
          </a:xfrm>
          <a:noFill/>
        </p:spPr>
        <p:txBody>
          <a:bodyPr/>
          <a:lstStyle/>
          <a:p>
            <a:pPr>
              <a:spcBef>
                <a:spcPts val="1700"/>
              </a:spcBef>
            </a:pP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nhược</a:t>
            </a:r>
            <a:r>
              <a:rPr lang="en-US" sz="3200" dirty="0"/>
              <a:t> </a:t>
            </a:r>
            <a:r>
              <a:rPr lang="en-US" sz="3200" dirty="0" err="1"/>
              <a:t>điểm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 smtClean="0"/>
              <a:t>thống</a:t>
            </a:r>
            <a:r>
              <a:rPr lang="en-US" sz="3200" dirty="0" smtClean="0"/>
              <a:t> </a:t>
            </a:r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r>
              <a:rPr lang="en-US" sz="3200" dirty="0" smtClean="0"/>
              <a:t> tin: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800" dirty="0"/>
              <a:t>Phụ thuộc dữ liệu – chương trình (</a:t>
            </a:r>
            <a:r>
              <a:rPr lang="vi-VN" sz="2800" i="1" dirty="0"/>
              <a:t>program-data dependence</a:t>
            </a:r>
            <a:r>
              <a:rPr lang="vi-VN" sz="2800" dirty="0"/>
              <a:t>)</a:t>
            </a:r>
            <a:r>
              <a:rPr lang="en-US" sz="2800" dirty="0"/>
              <a:t>.</a:t>
            </a:r>
            <a:endParaRPr lang="vi-V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800" dirty="0"/>
              <a:t>Dư thừa dữ liệu / Trùng lặp dữ liệu (</a:t>
            </a:r>
            <a:r>
              <a:rPr lang="vi-VN" sz="2800" i="1" dirty="0"/>
              <a:t>data redundancy</a:t>
            </a:r>
            <a:r>
              <a:rPr lang="vi-VN" sz="2800" dirty="0"/>
              <a:t> / </a:t>
            </a:r>
            <a:r>
              <a:rPr lang="vi-VN" sz="2800" i="1" dirty="0"/>
              <a:t>duplication of data</a:t>
            </a:r>
            <a:r>
              <a:rPr lang="vi-VN" sz="2800" dirty="0"/>
              <a:t>)</a:t>
            </a:r>
            <a:r>
              <a:rPr lang="en-US" sz="2800" dirty="0"/>
              <a:t>.</a:t>
            </a:r>
            <a:endParaRPr lang="vi-V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800" dirty="0"/>
              <a:t>Hạn chế việc dùng chung dữ liệu</a:t>
            </a:r>
            <a:r>
              <a:rPr lang="en-US" sz="2800" dirty="0"/>
              <a:t>.</a:t>
            </a:r>
            <a:endParaRPr lang="vi-V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800" dirty="0"/>
              <a:t>Thời gian phát triển lâu</a:t>
            </a:r>
            <a:r>
              <a:rPr lang="en-US" sz="2800" dirty="0"/>
              <a:t>.</a:t>
            </a:r>
            <a:endParaRPr lang="vi-V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800" dirty="0"/>
              <a:t>Chi phí bảo trì chương trình cao</a:t>
            </a:r>
            <a:r>
              <a:rPr lang="en-US" sz="2800" dirty="0"/>
              <a:t>.</a:t>
            </a:r>
          </a:p>
        </p:txBody>
      </p:sp>
      <p:pic>
        <p:nvPicPr>
          <p:cNvPr id="190469" name="Picture 5" descr="pe03615_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79" y="4954587"/>
            <a:ext cx="18288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71" name="Picture 7" descr="j0157021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9" y="3648074"/>
            <a:ext cx="2438400" cy="20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25058" y="190172"/>
            <a:ext cx="894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GIẢI THÍCH KHÁI NIỆM VỀ DỮ LIỆU VÀ CSDL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058" y="836503"/>
            <a:ext cx="10390716" cy="782637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1.3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 (3/3)</a:t>
            </a:r>
            <a:endParaRPr lang="en-US" sz="32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5058" y="1473199"/>
            <a:ext cx="1003353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CSDL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pPr algn="just">
              <a:spcBef>
                <a:spcPts val="1700"/>
              </a:spcBef>
            </a:pP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CSDL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lvl="1" algn="just"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.</a:t>
            </a:r>
            <a:endParaRPr lang="en-US" dirty="0"/>
          </a:p>
          <a:p>
            <a:pPr lvl="1" algn="just"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 algn="just"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sẻ</a:t>
            </a:r>
            <a:endParaRPr lang="en-US" dirty="0"/>
          </a:p>
          <a:p>
            <a:pPr lvl="1" algn="just"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endParaRPr lang="en-US" dirty="0"/>
          </a:p>
          <a:p>
            <a:pPr lvl="1" algn="just"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vẹn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endParaRPr lang="en-US" dirty="0"/>
          </a:p>
          <a:p>
            <a:pPr lvl="1" algn="just">
              <a:spcBef>
                <a:spcPts val="17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5058" y="190172"/>
            <a:ext cx="8949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GIẢI THÍCH KHÁI NIỆM VỀ DỮ LIỆU VÀ CSDL</a:t>
            </a:r>
            <a:endParaRPr 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058" y="836503"/>
            <a:ext cx="10390716" cy="782637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1.4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32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32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6934" y="971551"/>
            <a:ext cx="10895065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2.1 </a:t>
            </a:r>
            <a:r>
              <a:rPr lang="en-US" sz="2800" b="1" dirty="0" err="1" smtClean="0">
                <a:solidFill>
                  <a:srgbClr val="0070C0"/>
                </a:solidFill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quản</a:t>
            </a:r>
            <a:r>
              <a:rPr lang="en-US" sz="2800" b="1" dirty="0">
                <a:solidFill>
                  <a:srgbClr val="0070C0"/>
                </a:solidFill>
              </a:rPr>
              <a:t> trị CSDL (Database Management System - DBMS</a:t>
            </a:r>
            <a:r>
              <a:rPr lang="en-US" sz="2800" b="1" dirty="0" smtClean="0">
                <a:solidFill>
                  <a:srgbClr val="0070C0"/>
                </a:solidFill>
              </a:rPr>
              <a:t>)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6935" y="249703"/>
            <a:ext cx="1100173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ĐỊNH NGHĨA HỆ QUẢN TRỊ CSDL VÀ CÁC TÍNH NĂNG (1/3)</a:t>
            </a:r>
          </a:p>
        </p:txBody>
      </p:sp>
      <p:sp>
        <p:nvSpPr>
          <p:cNvPr id="3" name="Rectangle 2"/>
          <p:cNvSpPr/>
          <p:nvPr/>
        </p:nvSpPr>
        <p:spPr>
          <a:xfrm>
            <a:off x="839734" y="1385889"/>
            <a:ext cx="10461678" cy="295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3200" dirty="0" smtClean="0"/>
              <a:t>Quản lý cấu trúc và dữ liệu của CSDL.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3200" dirty="0" smtClean="0"/>
              <a:t>Điều </a:t>
            </a:r>
            <a:r>
              <a:rPr lang="vi-VN" sz="3200" dirty="0"/>
              <a:t>khiển truy xuất dữ liệu trong CSDL.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3200" dirty="0"/>
              <a:t>Cho phép người sử dụng định nghĩa, tạo lập,</a:t>
            </a:r>
            <a:r>
              <a:rPr lang="en-US" sz="3200" dirty="0"/>
              <a:t> </a:t>
            </a:r>
            <a:r>
              <a:rPr lang="vi-VN" sz="3200" dirty="0"/>
              <a:t>bảo trì CSDL và cung cấp các truy xuất dữ</a:t>
            </a:r>
            <a:r>
              <a:rPr lang="en-US" sz="3200" dirty="0"/>
              <a:t> </a:t>
            </a:r>
            <a:r>
              <a:rPr lang="vi-VN" sz="3200" dirty="0"/>
              <a:t>liệu.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94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880cd698-c4b2-49e1-962a-9df8954da891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5b1d5ade-89ff-4f2a-a121-12e764170acd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2223</TotalTime>
  <Words>2607</Words>
  <Application>Microsoft Office PowerPoint</Application>
  <PresentationFormat>Widescreen</PresentationFormat>
  <Paragraphs>306</Paragraphs>
  <Slides>35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微软雅黑</vt:lpstr>
      <vt:lpstr>Arial</vt:lpstr>
      <vt:lpstr>Arial Black</vt:lpstr>
      <vt:lpstr>Calibri</vt:lpstr>
      <vt:lpstr>Cambria</vt:lpstr>
      <vt:lpstr>等线</vt:lpstr>
      <vt:lpstr>Tahoma</vt:lpstr>
      <vt:lpstr>Times New Roman</vt:lpstr>
      <vt:lpstr>Wingdings</vt:lpstr>
      <vt:lpstr>经典综艺体简</vt:lpstr>
      <vt:lpstr>包图主题2</vt:lpstr>
      <vt:lpstr>PowerPoint Presentation</vt:lpstr>
      <vt:lpstr>PowerPoint Presentation</vt:lpstr>
      <vt:lpstr>1.1 Dữ liệu (Data) và CSDL (Database)</vt:lpstr>
      <vt:lpstr>1.2 Quản trị dữ liệu</vt:lpstr>
      <vt:lpstr>1.3 Hệ thống quản lý tập tin (1/3)</vt:lpstr>
      <vt:lpstr>1.3 Hệ thống quản lý tập tin (2/3)</vt:lpstr>
      <vt:lpstr>1.3 Hệ thống quản lý tập tin (3/3)</vt:lpstr>
      <vt:lpstr>1.4 Hệ thống Cơ sở dữ liệu:</vt:lpstr>
      <vt:lpstr>2.1 Hệ quản trị CSDL (Database Management System - DBMS)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4.1 Relational Database Management System (RDBMS)</vt:lpstr>
      <vt:lpstr>PowerPoint Presentation</vt:lpstr>
      <vt:lpstr>PowerPoint Presentation</vt:lpstr>
      <vt:lpstr>PowerPoint Presentation</vt:lpstr>
      <vt:lpstr>PowerPoint Presentation</vt:lpstr>
      <vt:lpstr>4.4 Entities (Thực thể) và Tables</vt:lpstr>
      <vt:lpstr>4.4 Entities (Thực thể) và Tables</vt:lpstr>
      <vt:lpstr>4.5 Sự khác biệt giữa DBMS và RDBMS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118</cp:revision>
  <dcterms:created xsi:type="dcterms:W3CDTF">2017-09-22T08:16:39Z</dcterms:created>
  <dcterms:modified xsi:type="dcterms:W3CDTF">2022-09-05T14:07:08Z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